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9"/>
  </p:notesMasterIdLst>
  <p:sldIdLst>
    <p:sldId id="257" r:id="rId3"/>
    <p:sldId id="11458" r:id="rId4"/>
    <p:sldId id="11459" r:id="rId5"/>
    <p:sldId id="262" r:id="rId6"/>
    <p:sldId id="263" r:id="rId7"/>
    <p:sldId id="260" r:id="rId8"/>
    <p:sldId id="11481" r:id="rId9"/>
    <p:sldId id="11482" r:id="rId10"/>
    <p:sldId id="11483" r:id="rId11"/>
    <p:sldId id="11484" r:id="rId12"/>
    <p:sldId id="11485" r:id="rId13"/>
    <p:sldId id="11486" r:id="rId14"/>
    <p:sldId id="11487" r:id="rId15"/>
    <p:sldId id="11488" r:id="rId16"/>
    <p:sldId id="11478" r:id="rId17"/>
    <p:sldId id="11489" r:id="rId18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C95"/>
    <a:srgbClr val="8497D1"/>
    <a:srgbClr val="87F5FA"/>
    <a:srgbClr val="AFB3FF"/>
    <a:srgbClr val="FFE039"/>
    <a:srgbClr val="F3DEE3"/>
    <a:srgbClr val="9DD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3" autoAdjust="0"/>
    <p:restoredTop sz="95199" autoAdjust="0"/>
  </p:normalViewPr>
  <p:slideViewPr>
    <p:cSldViewPr snapToGrid="0">
      <p:cViewPr varScale="1">
        <p:scale>
          <a:sx n="89" d="100"/>
          <a:sy n="89" d="100"/>
        </p:scale>
        <p:origin x="649" y="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C55EE-3DBE-4E7B-AFE8-B168A62F7CDA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C3008-EE33-40A4-9697-FBE439530F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50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530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176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456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4604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9136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77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3503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1445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705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4847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659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84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0856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861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0859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C3008-EE33-40A4-9697-FBE439530F6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7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087AD9-F3BE-43F5-8C4E-4FD6497DD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273D39B-D0E9-47D2-9EB9-AA34C071E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6DCA1E-9322-4446-9062-E36B1084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50E9BB-82BE-4B3C-8780-8DF745966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023841-8921-44A3-8886-E4A84289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328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7B0990-D97A-4C0B-B766-00C1ACBCF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98C6CC4-B3E7-428A-9332-95BA8AC7B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A2F3C22-BC3A-4C9C-941D-E612BC29F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F4E9877-0960-4454-A1B6-6F2522A62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6111D9F-E6EF-4348-8080-5F5DDCBEC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98A455-211B-4E9B-BC9D-1F05E8BB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317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94CFAF-6C92-4DDE-A5DB-5BBDEDBC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2448F38-A6DA-4345-9580-484E6E9BD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771B4D-365A-417E-B359-70DA7F391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A4C303-EA84-4A6F-A436-9B260985B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6662DC-94AE-4E40-A329-9D39B39D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775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61138C4-261D-41E0-944D-5B9CD9322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98ABDD3-0147-480D-98E1-4A647A60C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1D5A87-087E-4114-98F2-B135E3B5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846898-FA36-4756-B6D5-AAF87A94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C3C071-82D4-461A-93C8-FE2670457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42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8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2022/12/8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0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48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2B11B3-EC65-4F61-8F39-6F7DB35D7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8320D5-FACE-4015-BBC2-7B7732F94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72A074-4124-409A-9D08-F17C30B0E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C6F01D-3A0F-489C-BE44-C70845D6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9037A8-0CDE-45BE-B3C8-520AF2C49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074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615391-A06D-47D5-A3A9-1B187C331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F038AE0-667F-42C9-BF56-8FD64BA72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79054F-5F9B-4133-8B81-B62779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07E7AF-A6E5-40C1-B23D-4A5A3A27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151BF4-EB42-4CF1-9164-00EAB1F66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30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DD945A-44F6-460B-9B0C-11FFEDE9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AFBA2A-99DD-457C-9427-ED498B84F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027A726-8508-478A-B90A-038C33D33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F2C681-F75B-4DA7-8B68-A6D6D1D0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095ABAE-3D2F-4C05-A5A8-20F9B97C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B9ECAF5-1391-4E47-9FFF-D321A06FC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75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4BA19-8385-429A-82F8-2FCA8676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775969-5D14-48A4-8541-7C40033CB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C82E08-A176-469E-BDB7-D16B24B45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2E30692-E67C-4921-8CA4-1C571244F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D31BB7-F8E9-43B5-8DDB-2679C0E39C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7BE5F3F-8EF4-4CAC-8FCD-D346BC35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F19ACE7-294E-4BA1-88D1-AD72604D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DFE3D6C-EFC3-4D0F-AB08-B30C27DD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6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4BA19-8385-429A-82F8-2FCA8676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775969-5D14-48A4-8541-7C40033CB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C82E08-A176-469E-BDB7-D16B24B45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2E30692-E67C-4921-8CA4-1C571244F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D31BB7-F8E9-43B5-8DDB-2679C0E39C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7BE5F3F-8EF4-4CAC-8FCD-D346BC35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F19ACE7-294E-4BA1-88D1-AD72604D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DFE3D6C-EFC3-4D0F-AB08-B30C27DD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07605" y="67298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1563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7C844-7045-48F9-871A-D4FA16FD6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C438E7-D141-4F81-97AC-A18B07BC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DE8DF0D-4E40-49E0-853E-B7470A52F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D442B6-6B42-4CD4-9D6A-F78BB8A8E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838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E76C962-58E7-4C6C-9C68-E154D32E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427D3FB-B068-49A5-B7EF-0D4ED752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2724D1-565C-4A16-8338-F3D8113A2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77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352DB8-27D7-4134-B613-0798D7990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B056FA-2BE9-48B7-9227-9AE35FB9C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F08EB3C-515F-485A-8B66-ACA6FEA14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D717A06-9867-4259-944D-FF50D45C5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46C07D-B6FD-4CB6-A803-B1BF7735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55DA86-B952-4672-BD08-58CD9C809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72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32E3029-3257-4B0F-9C3C-8D3E6B49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71F403B-2ECC-440B-B32A-C7CE67DEB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3CF416-7F65-4C71-8DA2-9913DCA1CF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AE7B-463A-44E5-AD13-3208C59EFEBF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AEB131-9145-4D81-AD7D-EB451D9A2E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B2BAB3-C2A1-4D4B-B233-7D5F1136A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CE694-1289-44E4-A2BC-503FC15122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40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51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BC40804-9F65-44DD-8D8E-0AF96A692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grpSp>
        <p:nvGrpSpPr>
          <p:cNvPr id="54" name="组合 53">
            <a:extLst>
              <a:ext uri="{FF2B5EF4-FFF2-40B4-BE49-F238E27FC236}">
                <a16:creationId xmlns:a16="http://schemas.microsoft.com/office/drawing/2014/main" id="{352E875E-BEA3-44E0-B009-05CB6C20EB79}"/>
              </a:ext>
            </a:extLst>
          </p:cNvPr>
          <p:cNvGrpSpPr/>
          <p:nvPr/>
        </p:nvGrpSpPr>
        <p:grpSpPr>
          <a:xfrm>
            <a:off x="1003299" y="947151"/>
            <a:ext cx="10134601" cy="5009147"/>
            <a:chOff x="1003299" y="947151"/>
            <a:chExt cx="10134601" cy="5009147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8D45022-90FC-4FE5-B35C-26168CB4C2D6}"/>
                </a:ext>
              </a:extLst>
            </p:cNvPr>
            <p:cNvSpPr/>
            <p:nvPr/>
          </p:nvSpPr>
          <p:spPr>
            <a:xfrm>
              <a:off x="1409699" y="1371600"/>
              <a:ext cx="9728201" cy="45846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图文框 6">
              <a:extLst>
                <a:ext uri="{FF2B5EF4-FFF2-40B4-BE49-F238E27FC236}">
                  <a16:creationId xmlns:a16="http://schemas.microsoft.com/office/drawing/2014/main" id="{1A0CA7AE-0C8A-4767-BB39-D83B7871B629}"/>
                </a:ext>
              </a:extLst>
            </p:cNvPr>
            <p:cNvSpPr/>
            <p:nvPr/>
          </p:nvSpPr>
          <p:spPr>
            <a:xfrm>
              <a:off x="1003299" y="947151"/>
              <a:ext cx="9885507" cy="4778756"/>
            </a:xfrm>
            <a:prstGeom prst="frame">
              <a:avLst>
                <a:gd name="adj1" fmla="val 4873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标题 1">
            <a:extLst>
              <a:ext uri="{FF2B5EF4-FFF2-40B4-BE49-F238E27FC236}">
                <a16:creationId xmlns:a16="http://schemas.microsoft.com/office/drawing/2014/main" id="{6486B6D6-156E-4A61-8133-BFB2E501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5598" y="2944704"/>
            <a:ext cx="7120803" cy="1325563"/>
          </a:xfrm>
        </p:spPr>
        <p:txBody>
          <a:bodyPr>
            <a:noAutofit/>
          </a:bodyPr>
          <a:lstStyle/>
          <a:p>
            <a:pPr algn="dist"/>
            <a:r>
              <a:rPr lang="en-US" altLang="zh-CN" sz="7500" b="1" spc="-300" dirty="0">
                <a:latin typeface="+mn-lt"/>
                <a:ea typeface="+mn-ea"/>
                <a:cs typeface="+mn-ea"/>
                <a:sym typeface="+mn-lt"/>
              </a:rPr>
              <a:t>112</a:t>
            </a:r>
            <a:r>
              <a:rPr lang="zh-CN" altLang="en-US" sz="7500" b="1" spc="-300" dirty="0">
                <a:latin typeface="+mn-lt"/>
                <a:ea typeface="+mn-ea"/>
                <a:cs typeface="+mn-ea"/>
                <a:sym typeface="+mn-lt"/>
              </a:rPr>
              <a:t>年度大學部實習說明會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7C0EF248-5AA2-4B79-BE0D-6E9D760EA700}"/>
              </a:ext>
            </a:extLst>
          </p:cNvPr>
          <p:cNvSpPr/>
          <p:nvPr/>
        </p:nvSpPr>
        <p:spPr>
          <a:xfrm>
            <a:off x="6435149" y="1784962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009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2B0B211-654D-4362-A760-F0B1C7CA9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BFD49E82-25CC-46E0-8FD1-EBD801A3FF17}"/>
              </a:ext>
            </a:extLst>
          </p:cNvPr>
          <p:cNvSpPr/>
          <p:nvPr/>
        </p:nvSpPr>
        <p:spPr>
          <a:xfrm>
            <a:off x="609613" y="936025"/>
            <a:ext cx="10985486" cy="4999438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5FBC30C-403B-4E1A-BFE6-0A7C21EB5A54}"/>
              </a:ext>
            </a:extLst>
          </p:cNvPr>
          <p:cNvSpPr txBox="1"/>
          <p:nvPr/>
        </p:nvSpPr>
        <p:spPr>
          <a:xfrm>
            <a:off x="366479" y="1290002"/>
            <a:ext cx="347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步驟四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31581BED-84AF-D34F-ACD1-650BDA5E86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844" y="1351557"/>
            <a:ext cx="62209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隨時更新實習資訊於系網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0736E80-DD61-AA41-B459-E6A074678DE5}"/>
              </a:ext>
            </a:extLst>
          </p:cNvPr>
          <p:cNvSpPr/>
          <p:nvPr/>
        </p:nvSpPr>
        <p:spPr>
          <a:xfrm>
            <a:off x="1958146" y="2375941"/>
            <a:ext cx="7988324" cy="134538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zh-CN" altLang="en-US" sz="2399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44C418A-BE7B-CA4D-9B8D-AD4023FB74A4}"/>
              </a:ext>
            </a:extLst>
          </p:cNvPr>
          <p:cNvSpPr/>
          <p:nvPr/>
        </p:nvSpPr>
        <p:spPr>
          <a:xfrm>
            <a:off x="1602739" y="2369638"/>
            <a:ext cx="713632" cy="1351690"/>
          </a:xfrm>
          <a:prstGeom prst="rect">
            <a:avLst/>
          </a:prstGeom>
          <a:solidFill>
            <a:srgbClr val="87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zh-CN" altLang="en-US" sz="2399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015FF6D2-8F9E-9A4A-ADEC-53CD34544C26}"/>
              </a:ext>
            </a:extLst>
          </p:cNvPr>
          <p:cNvSpPr txBox="1"/>
          <p:nvPr/>
        </p:nvSpPr>
        <p:spPr>
          <a:xfrm>
            <a:off x="2699656" y="2574864"/>
            <a:ext cx="72431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系辦會</a:t>
            </a:r>
            <a:r>
              <a:rPr lang="zh-TW" altLang="en-US" sz="2800" b="1" dirty="0" smtClean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將擬於</a:t>
            </a:r>
            <a:r>
              <a:rPr lang="zh-TW" altLang="zh-TW" sz="2800" b="1" dirty="0" smtClean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暑假</a:t>
            </a:r>
            <a:r>
              <a:rPr lang="zh-TW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實習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同學</a:t>
            </a:r>
            <a:r>
              <a:rPr lang="zh-TW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資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料公告於系網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pPr algn="ctr"/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每週會定期更新，請自行查閱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12A5A25-C2D9-024B-AF2B-064820BBE8D0}"/>
              </a:ext>
            </a:extLst>
          </p:cNvPr>
          <p:cNvSpPr/>
          <p:nvPr/>
        </p:nvSpPr>
        <p:spPr>
          <a:xfrm>
            <a:off x="1958146" y="3996984"/>
            <a:ext cx="7988324" cy="1345387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zh-CN" altLang="en-US" sz="2399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FF4EE54-6F1E-AC4D-AFD3-A1459F28712C}"/>
              </a:ext>
            </a:extLst>
          </p:cNvPr>
          <p:cNvSpPr/>
          <p:nvPr/>
        </p:nvSpPr>
        <p:spPr>
          <a:xfrm>
            <a:off x="1602739" y="3979866"/>
            <a:ext cx="713632" cy="1377727"/>
          </a:xfrm>
          <a:prstGeom prst="rect">
            <a:avLst/>
          </a:prstGeom>
          <a:solidFill>
            <a:srgbClr val="F05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zh-CN" altLang="en-US" sz="2399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85BA958-3359-1C40-8079-A2A447033F73}"/>
              </a:ext>
            </a:extLst>
          </p:cNvPr>
          <p:cNvSpPr txBox="1"/>
          <p:nvPr/>
        </p:nvSpPr>
        <p:spPr>
          <a:xfrm>
            <a:off x="2689589" y="4209951"/>
            <a:ext cx="6792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並隨時將各機構實習資訊公告於系網上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pPr algn="ctr"/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請同學依來函說明事項於規定期間申辦之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C1A0799-FE61-404A-9C4D-ADA7FA8F9527}"/>
              </a:ext>
            </a:extLst>
          </p:cNvPr>
          <p:cNvSpPr/>
          <p:nvPr/>
        </p:nvSpPr>
        <p:spPr>
          <a:xfrm>
            <a:off x="9903162" y="2369638"/>
            <a:ext cx="713632" cy="1351690"/>
          </a:xfrm>
          <a:prstGeom prst="rect">
            <a:avLst/>
          </a:prstGeom>
          <a:solidFill>
            <a:srgbClr val="87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zh-CN" altLang="en-US" sz="2399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009735D-875D-814D-B954-1562D715EBC9}"/>
              </a:ext>
            </a:extLst>
          </p:cNvPr>
          <p:cNvSpPr/>
          <p:nvPr/>
        </p:nvSpPr>
        <p:spPr>
          <a:xfrm>
            <a:off x="9908642" y="3998142"/>
            <a:ext cx="713632" cy="1377727"/>
          </a:xfrm>
          <a:prstGeom prst="rect">
            <a:avLst/>
          </a:prstGeom>
          <a:solidFill>
            <a:srgbClr val="F05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02"/>
            <a:endParaRPr lang="zh-CN" altLang="en-US" sz="2399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525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1" grpId="0" animBg="1"/>
      <p:bldP spid="22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2B0B211-654D-4362-A760-F0B1C7CA9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BFD49E82-25CC-46E0-8FD1-EBD801A3FF17}"/>
              </a:ext>
            </a:extLst>
          </p:cNvPr>
          <p:cNvSpPr/>
          <p:nvPr/>
        </p:nvSpPr>
        <p:spPr>
          <a:xfrm>
            <a:off x="609613" y="936025"/>
            <a:ext cx="10985486" cy="4999438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5FBC30C-403B-4E1A-BFE6-0A7C21EB5A54}"/>
              </a:ext>
            </a:extLst>
          </p:cNvPr>
          <p:cNvSpPr txBox="1"/>
          <p:nvPr/>
        </p:nvSpPr>
        <p:spPr>
          <a:xfrm>
            <a:off x="366479" y="1290002"/>
            <a:ext cx="347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步驟五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31581BED-84AF-D34F-ACD1-650BDA5E86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844" y="1351557"/>
            <a:ext cx="62209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繳交實習同意書給系辦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F50FBBC2-DE04-334D-8139-A68522710779}"/>
              </a:ext>
            </a:extLst>
          </p:cNvPr>
          <p:cNvSpPr txBox="1"/>
          <p:nvPr/>
        </p:nvSpPr>
        <p:spPr>
          <a:xfrm>
            <a:off x="1770185" y="2452303"/>
            <a:ext cx="82620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32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請於實習機構同意後惠填實習同意書，並請實習指導老師簽名，繳交至系辦。</a:t>
            </a:r>
            <a:endParaRPr lang="en-US" altLang="zh-TW" sz="32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E31D02E-5663-AA4D-AE3E-7045613CA17F}"/>
              </a:ext>
            </a:extLst>
          </p:cNvPr>
          <p:cNvSpPr txBox="1"/>
          <p:nvPr/>
        </p:nvSpPr>
        <p:spPr>
          <a:xfrm>
            <a:off x="2907649" y="4611783"/>
            <a:ext cx="5004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系辦隨即會發文</a:t>
            </a:r>
            <a:r>
              <a: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(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含實習評量表</a:t>
            </a:r>
            <a:r>
              <a: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)</a:t>
            </a:r>
          </a:p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給實習機構。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49E07111-51EC-0548-BB17-27B54E731FF0}"/>
              </a:ext>
            </a:extLst>
          </p:cNvPr>
          <p:cNvSpPr txBox="1"/>
          <p:nvPr/>
        </p:nvSpPr>
        <p:spPr>
          <a:xfrm>
            <a:off x="8759431" y="4545411"/>
            <a:ext cx="2453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至此實習申請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才算確定。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B339964B-41BB-0A4B-A96F-A83404EA6F58}"/>
              </a:ext>
            </a:extLst>
          </p:cNvPr>
          <p:cNvSpPr/>
          <p:nvPr/>
        </p:nvSpPr>
        <p:spPr>
          <a:xfrm>
            <a:off x="1233330" y="3741870"/>
            <a:ext cx="2143270" cy="374222"/>
          </a:xfrm>
          <a:prstGeom prst="roundRect">
            <a:avLst>
              <a:gd name="adj" fmla="val 50000"/>
            </a:avLst>
          </a:prstGeom>
          <a:solidFill>
            <a:srgbClr val="F05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386F2B5B-2283-3C49-93AE-3C15C9A3EEF2}"/>
              </a:ext>
            </a:extLst>
          </p:cNvPr>
          <p:cNvSpPr/>
          <p:nvPr/>
        </p:nvSpPr>
        <p:spPr>
          <a:xfrm>
            <a:off x="2160818" y="3733328"/>
            <a:ext cx="6572699" cy="382764"/>
          </a:xfrm>
          <a:prstGeom prst="roundRect">
            <a:avLst>
              <a:gd name="adj" fmla="val 50000"/>
            </a:avLst>
          </a:prstGeom>
          <a:solidFill>
            <a:srgbClr val="87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Rounded Rectangle 17">
            <a:extLst>
              <a:ext uri="{FF2B5EF4-FFF2-40B4-BE49-F238E27FC236}">
                <a16:creationId xmlns:a16="http://schemas.microsoft.com/office/drawing/2014/main" id="{883FF84C-703E-F345-BEBB-385EC852B845}"/>
              </a:ext>
            </a:extLst>
          </p:cNvPr>
          <p:cNvSpPr/>
          <p:nvPr/>
        </p:nvSpPr>
        <p:spPr>
          <a:xfrm>
            <a:off x="8025263" y="3738659"/>
            <a:ext cx="2933407" cy="374222"/>
          </a:xfrm>
          <a:prstGeom prst="roundRect">
            <a:avLst>
              <a:gd name="adj" fmla="val 50000"/>
            </a:avLst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0" name="Group 38">
            <a:extLst>
              <a:ext uri="{FF2B5EF4-FFF2-40B4-BE49-F238E27FC236}">
                <a16:creationId xmlns:a16="http://schemas.microsoft.com/office/drawing/2014/main" id="{1FFB987B-FD2D-8440-B32B-DAAE0E162C5D}"/>
              </a:ext>
            </a:extLst>
          </p:cNvPr>
          <p:cNvGrpSpPr/>
          <p:nvPr/>
        </p:nvGrpSpPr>
        <p:grpSpPr>
          <a:xfrm>
            <a:off x="1121435" y="2196875"/>
            <a:ext cx="621400" cy="1851176"/>
            <a:chOff x="1257197" y="1480295"/>
            <a:chExt cx="714513" cy="2128565"/>
          </a:xfrm>
          <a:solidFill>
            <a:srgbClr val="F05C95"/>
          </a:solidFill>
        </p:grpSpPr>
        <p:cxnSp>
          <p:nvCxnSpPr>
            <p:cNvPr id="21" name="Straight Connector 5">
              <a:extLst>
                <a:ext uri="{FF2B5EF4-FFF2-40B4-BE49-F238E27FC236}">
                  <a16:creationId xmlns:a16="http://schemas.microsoft.com/office/drawing/2014/main" id="{15BECF56-4DD4-8D41-979B-160553A3F774}"/>
                </a:ext>
              </a:extLst>
            </p:cNvPr>
            <p:cNvCxnSpPr/>
            <p:nvPr/>
          </p:nvCxnSpPr>
          <p:spPr>
            <a:xfrm flipV="1">
              <a:off x="1618732" y="2168221"/>
              <a:ext cx="0" cy="1155201"/>
            </a:xfrm>
            <a:prstGeom prst="line">
              <a:avLst/>
            </a:prstGeom>
            <a:grpFill/>
            <a:ln w="38100">
              <a:solidFill>
                <a:srgbClr val="23191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6">
              <a:extLst>
                <a:ext uri="{FF2B5EF4-FFF2-40B4-BE49-F238E27FC236}">
                  <a16:creationId xmlns:a16="http://schemas.microsoft.com/office/drawing/2014/main" id="{F4FD0CEB-602E-FF4A-80F1-245FA9A8D9D7}"/>
                </a:ext>
              </a:extLst>
            </p:cNvPr>
            <p:cNvSpPr/>
            <p:nvPr/>
          </p:nvSpPr>
          <p:spPr>
            <a:xfrm>
              <a:off x="1257197" y="1480295"/>
              <a:ext cx="714513" cy="714513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Oval 33">
              <a:extLst>
                <a:ext uri="{FF2B5EF4-FFF2-40B4-BE49-F238E27FC236}">
                  <a16:creationId xmlns:a16="http://schemas.microsoft.com/office/drawing/2014/main" id="{5AA8E533-5542-714B-9475-9C94DFB72762}"/>
                </a:ext>
              </a:extLst>
            </p:cNvPr>
            <p:cNvSpPr/>
            <p:nvPr/>
          </p:nvSpPr>
          <p:spPr>
            <a:xfrm>
              <a:off x="1477541" y="3335035"/>
              <a:ext cx="273825" cy="273825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Group 39">
            <a:extLst>
              <a:ext uri="{FF2B5EF4-FFF2-40B4-BE49-F238E27FC236}">
                <a16:creationId xmlns:a16="http://schemas.microsoft.com/office/drawing/2014/main" id="{C63D1ED5-02C6-FA4B-859C-45815EB14C0B}"/>
              </a:ext>
            </a:extLst>
          </p:cNvPr>
          <p:cNvGrpSpPr/>
          <p:nvPr/>
        </p:nvGrpSpPr>
        <p:grpSpPr>
          <a:xfrm>
            <a:off x="2205698" y="3811779"/>
            <a:ext cx="621400" cy="1587760"/>
            <a:chOff x="3266116" y="3335035"/>
            <a:chExt cx="714513" cy="1825677"/>
          </a:xfrm>
          <a:solidFill>
            <a:srgbClr val="87F5FA"/>
          </a:solidFill>
        </p:grpSpPr>
        <p:sp>
          <p:nvSpPr>
            <p:cNvPr id="27" name="Oval 14">
              <a:extLst>
                <a:ext uri="{FF2B5EF4-FFF2-40B4-BE49-F238E27FC236}">
                  <a16:creationId xmlns:a16="http://schemas.microsoft.com/office/drawing/2014/main" id="{06283186-E497-0249-B7AC-EA30F2E4265A}"/>
                </a:ext>
              </a:extLst>
            </p:cNvPr>
            <p:cNvSpPr/>
            <p:nvPr/>
          </p:nvSpPr>
          <p:spPr>
            <a:xfrm>
              <a:off x="3266116" y="4446198"/>
              <a:ext cx="714513" cy="714514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Oval 34">
              <a:extLst>
                <a:ext uri="{FF2B5EF4-FFF2-40B4-BE49-F238E27FC236}">
                  <a16:creationId xmlns:a16="http://schemas.microsoft.com/office/drawing/2014/main" id="{8B3D393A-3E02-444B-9040-95C8FF4C95AC}"/>
                </a:ext>
              </a:extLst>
            </p:cNvPr>
            <p:cNvSpPr/>
            <p:nvPr/>
          </p:nvSpPr>
          <p:spPr>
            <a:xfrm>
              <a:off x="3486460" y="3335035"/>
              <a:ext cx="273825" cy="273825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Group 40">
            <a:extLst>
              <a:ext uri="{FF2B5EF4-FFF2-40B4-BE49-F238E27FC236}">
                <a16:creationId xmlns:a16="http://schemas.microsoft.com/office/drawing/2014/main" id="{DFEA5AB1-F239-0844-8B82-4304AA924A3F}"/>
              </a:ext>
            </a:extLst>
          </p:cNvPr>
          <p:cNvGrpSpPr/>
          <p:nvPr/>
        </p:nvGrpSpPr>
        <p:grpSpPr>
          <a:xfrm rot="10800000">
            <a:off x="8025264" y="3809910"/>
            <a:ext cx="621400" cy="1558848"/>
            <a:chOff x="5275035" y="1781589"/>
            <a:chExt cx="714513" cy="1827271"/>
          </a:xfrm>
          <a:solidFill>
            <a:srgbClr val="AFB3FF"/>
          </a:solidFill>
        </p:grpSpPr>
        <p:cxnSp>
          <p:nvCxnSpPr>
            <p:cNvPr id="30" name="Straight Connector 20">
              <a:extLst>
                <a:ext uri="{FF2B5EF4-FFF2-40B4-BE49-F238E27FC236}">
                  <a16:creationId xmlns:a16="http://schemas.microsoft.com/office/drawing/2014/main" id="{BCCC8E7A-FC40-B847-9567-A7DE4872496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636570" y="2323504"/>
              <a:ext cx="0" cy="999919"/>
            </a:xfrm>
            <a:prstGeom prst="line">
              <a:avLst/>
            </a:prstGeom>
            <a:grpFill/>
            <a:ln w="38100">
              <a:solidFill>
                <a:srgbClr val="23191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21">
              <a:extLst>
                <a:ext uri="{FF2B5EF4-FFF2-40B4-BE49-F238E27FC236}">
                  <a16:creationId xmlns:a16="http://schemas.microsoft.com/office/drawing/2014/main" id="{FF959D22-3DEF-CB4D-830D-A1A95CA846DA}"/>
                </a:ext>
              </a:extLst>
            </p:cNvPr>
            <p:cNvSpPr/>
            <p:nvPr/>
          </p:nvSpPr>
          <p:spPr>
            <a:xfrm>
              <a:off x="5275035" y="1781589"/>
              <a:ext cx="714513" cy="714514"/>
            </a:xfrm>
            <a:prstGeom prst="ellipse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5EE59397-FD92-9B43-9FAA-BCE1641DC794}"/>
                </a:ext>
              </a:extLst>
            </p:cNvPr>
            <p:cNvSpPr/>
            <p:nvPr/>
          </p:nvSpPr>
          <p:spPr>
            <a:xfrm>
              <a:off x="5495379" y="3335035"/>
              <a:ext cx="273825" cy="273825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33" name="Straight Connector 5">
            <a:extLst>
              <a:ext uri="{FF2B5EF4-FFF2-40B4-BE49-F238E27FC236}">
                <a16:creationId xmlns:a16="http://schemas.microsoft.com/office/drawing/2014/main" id="{A69000B9-3C3A-6643-A880-17230D313421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2503030" y="4049920"/>
            <a:ext cx="13368" cy="728218"/>
          </a:xfrm>
          <a:prstGeom prst="line">
            <a:avLst/>
          </a:prstGeom>
          <a:solidFill>
            <a:srgbClr val="F05C95"/>
          </a:solidFill>
          <a:ln w="38100">
            <a:solidFill>
              <a:srgbClr val="2319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F0533072-BF5D-BA4B-AC5A-7DC160F2739C}"/>
              </a:ext>
            </a:extLst>
          </p:cNvPr>
          <p:cNvSpPr/>
          <p:nvPr/>
        </p:nvSpPr>
        <p:spPr>
          <a:xfrm>
            <a:off x="1197134" y="2334260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765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10C888E1-2975-D846-9C65-80B2D8415820}"/>
              </a:ext>
            </a:extLst>
          </p:cNvPr>
          <p:cNvSpPr/>
          <p:nvPr/>
        </p:nvSpPr>
        <p:spPr>
          <a:xfrm>
            <a:off x="2274714" y="4904170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765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3823C37-FF1D-184F-81BD-232F24F15350}"/>
              </a:ext>
            </a:extLst>
          </p:cNvPr>
          <p:cNvSpPr/>
          <p:nvPr/>
        </p:nvSpPr>
        <p:spPr>
          <a:xfrm>
            <a:off x="8097243" y="4879316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765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996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2B0B211-654D-4362-A760-F0B1C7CA9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BFD49E82-25CC-46E0-8FD1-EBD801A3FF17}"/>
              </a:ext>
            </a:extLst>
          </p:cNvPr>
          <p:cNvSpPr/>
          <p:nvPr/>
        </p:nvSpPr>
        <p:spPr>
          <a:xfrm>
            <a:off x="609613" y="936025"/>
            <a:ext cx="10985486" cy="4999438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5FBC30C-403B-4E1A-BFE6-0A7C21EB5A54}"/>
              </a:ext>
            </a:extLst>
          </p:cNvPr>
          <p:cNvSpPr txBox="1"/>
          <p:nvPr/>
        </p:nvSpPr>
        <p:spPr>
          <a:xfrm>
            <a:off x="366479" y="1290002"/>
            <a:ext cx="347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步驟六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31581BED-84AF-D34F-ACD1-650BDA5E86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844" y="1351557"/>
            <a:ext cx="62209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由本系辦理保險</a:t>
            </a:r>
          </a:p>
        </p:txBody>
      </p:sp>
      <p:grpSp>
        <p:nvGrpSpPr>
          <p:cNvPr id="17" name="组合 20">
            <a:extLst>
              <a:ext uri="{FF2B5EF4-FFF2-40B4-BE49-F238E27FC236}">
                <a16:creationId xmlns:a16="http://schemas.microsoft.com/office/drawing/2014/main" id="{D304E1BF-F799-084D-82DB-3709993218B8}"/>
              </a:ext>
            </a:extLst>
          </p:cNvPr>
          <p:cNvGrpSpPr/>
          <p:nvPr/>
        </p:nvGrpSpPr>
        <p:grpSpPr>
          <a:xfrm>
            <a:off x="1285044" y="2776061"/>
            <a:ext cx="2941236" cy="1320247"/>
            <a:chOff x="828156" y="4190286"/>
            <a:chExt cx="3149933" cy="1413926"/>
          </a:xfrm>
        </p:grpSpPr>
        <p:grpSp>
          <p:nvGrpSpPr>
            <p:cNvPr id="18" name="ïSḻiḓé">
              <a:extLst>
                <a:ext uri="{FF2B5EF4-FFF2-40B4-BE49-F238E27FC236}">
                  <a16:creationId xmlns:a16="http://schemas.microsoft.com/office/drawing/2014/main" id="{2C553A46-15B4-B245-8EEE-A4AD12AD00DC}"/>
                </a:ext>
              </a:extLst>
            </p:cNvPr>
            <p:cNvGrpSpPr/>
            <p:nvPr/>
          </p:nvGrpSpPr>
          <p:grpSpPr>
            <a:xfrm>
              <a:off x="828156" y="4190286"/>
              <a:ext cx="3149933" cy="711200"/>
              <a:chOff x="4458918" y="3575373"/>
              <a:chExt cx="3274164" cy="711200"/>
            </a:xfrm>
          </p:grpSpPr>
          <p:cxnSp>
            <p:nvCxnSpPr>
              <p:cNvPr id="20" name="直接连接符 23">
                <a:extLst>
                  <a:ext uri="{FF2B5EF4-FFF2-40B4-BE49-F238E27FC236}">
                    <a16:creationId xmlns:a16="http://schemas.microsoft.com/office/drawing/2014/main" id="{DA83319A-90C0-264E-9631-542F679E16F6}"/>
                  </a:ext>
                </a:extLst>
              </p:cNvPr>
              <p:cNvCxnSpPr/>
              <p:nvPr/>
            </p:nvCxnSpPr>
            <p:spPr>
              <a:xfrm>
                <a:off x="4458918" y="3962242"/>
                <a:ext cx="3274164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ïŝliḍè">
                <a:extLst>
                  <a:ext uri="{FF2B5EF4-FFF2-40B4-BE49-F238E27FC236}">
                    <a16:creationId xmlns:a16="http://schemas.microsoft.com/office/drawing/2014/main" id="{BDA7F65C-CED7-1F49-B6DA-7BB897AD0472}"/>
                  </a:ext>
                </a:extLst>
              </p:cNvPr>
              <p:cNvSpPr/>
              <p:nvPr/>
            </p:nvSpPr>
            <p:spPr>
              <a:xfrm>
                <a:off x="5746424" y="3575373"/>
                <a:ext cx="711200" cy="711200"/>
              </a:xfrm>
              <a:prstGeom prst="ellipse">
                <a:avLst/>
              </a:prstGeom>
              <a:solidFill>
                <a:srgbClr val="87F5FA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9" name="ísḷiḋé">
              <a:extLst>
                <a:ext uri="{FF2B5EF4-FFF2-40B4-BE49-F238E27FC236}">
                  <a16:creationId xmlns:a16="http://schemas.microsoft.com/office/drawing/2014/main" id="{D05A3FF2-BD36-1C48-B848-0B61D8FD3EA1}"/>
                </a:ext>
              </a:extLst>
            </p:cNvPr>
            <p:cNvSpPr txBox="1"/>
            <p:nvPr/>
          </p:nvSpPr>
          <p:spPr>
            <a:xfrm>
              <a:off x="1021807" y="5050856"/>
              <a:ext cx="2865762" cy="553356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noAutofit/>
            </a:bodyPr>
            <a:lstStyle>
              <a:defPPr>
                <a:defRPr lang="zh-CN"/>
              </a:defPPr>
              <a:lvl1pPr lvl="0" algn="ctr">
                <a:lnSpc>
                  <a:spcPct val="150000"/>
                </a:lnSpc>
                <a:defRPr sz="1400"/>
              </a:lvl1pPr>
            </a:lstStyle>
            <a:p>
              <a:pPr>
                <a:lnSpc>
                  <a:spcPct val="100000"/>
                </a:lnSpc>
              </a:pPr>
              <a:r>
                <a:rPr lang="zh-TW" altLang="en-US" sz="2800" b="1" dirty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本系</a:t>
              </a:r>
              <a:r>
                <a:rPr lang="zh-TW" altLang="en-US" sz="2800" b="1" dirty="0" smtClean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於</a:t>
              </a:r>
              <a:r>
                <a:rPr lang="en-US" altLang="zh-TW" sz="2800" b="1" dirty="0" smtClean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5/29-6/8</a:t>
              </a:r>
            </a:p>
            <a:p>
              <a:pPr>
                <a:lnSpc>
                  <a:spcPct val="100000"/>
                </a:lnSpc>
              </a:pPr>
              <a:r>
                <a:rPr lang="zh-TW" altLang="en-US" sz="2800" b="1" dirty="0" smtClean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辦理</a:t>
              </a:r>
              <a:r>
                <a:rPr lang="zh-TW" altLang="en-US" sz="2800" b="1" dirty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實習保險</a:t>
              </a:r>
              <a:endPara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endParaRPr>
            </a:p>
          </p:txBody>
        </p:sp>
      </p:grpSp>
      <p:grpSp>
        <p:nvGrpSpPr>
          <p:cNvPr id="22" name="组合 26">
            <a:extLst>
              <a:ext uri="{FF2B5EF4-FFF2-40B4-BE49-F238E27FC236}">
                <a16:creationId xmlns:a16="http://schemas.microsoft.com/office/drawing/2014/main" id="{00980053-1845-6E40-B7D5-620390337168}"/>
              </a:ext>
            </a:extLst>
          </p:cNvPr>
          <p:cNvGrpSpPr/>
          <p:nvPr/>
        </p:nvGrpSpPr>
        <p:grpSpPr>
          <a:xfrm>
            <a:off x="4555606" y="2776060"/>
            <a:ext cx="2941234" cy="1320246"/>
            <a:chOff x="4512566" y="4190286"/>
            <a:chExt cx="3149933" cy="1413926"/>
          </a:xfrm>
        </p:grpSpPr>
        <p:grpSp>
          <p:nvGrpSpPr>
            <p:cNvPr id="23" name="isḻíḋe">
              <a:extLst>
                <a:ext uri="{FF2B5EF4-FFF2-40B4-BE49-F238E27FC236}">
                  <a16:creationId xmlns:a16="http://schemas.microsoft.com/office/drawing/2014/main" id="{8FD511AB-3AA4-6847-A8DF-2E20EAB38B84}"/>
                </a:ext>
              </a:extLst>
            </p:cNvPr>
            <p:cNvGrpSpPr/>
            <p:nvPr/>
          </p:nvGrpSpPr>
          <p:grpSpPr>
            <a:xfrm>
              <a:off x="4512566" y="4190286"/>
              <a:ext cx="3149933" cy="711200"/>
              <a:chOff x="4458918" y="3575373"/>
              <a:chExt cx="3274164" cy="711200"/>
            </a:xfrm>
          </p:grpSpPr>
          <p:cxnSp>
            <p:nvCxnSpPr>
              <p:cNvPr id="25" name="直接连接符 29">
                <a:extLst>
                  <a:ext uri="{FF2B5EF4-FFF2-40B4-BE49-F238E27FC236}">
                    <a16:creationId xmlns:a16="http://schemas.microsoft.com/office/drawing/2014/main" id="{624FD6FA-3145-9B43-95B6-5F2806112800}"/>
                  </a:ext>
                </a:extLst>
              </p:cNvPr>
              <p:cNvCxnSpPr/>
              <p:nvPr/>
            </p:nvCxnSpPr>
            <p:spPr>
              <a:xfrm>
                <a:off x="4458918" y="3962242"/>
                <a:ext cx="3274164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íŝļiḍè">
                <a:extLst>
                  <a:ext uri="{FF2B5EF4-FFF2-40B4-BE49-F238E27FC236}">
                    <a16:creationId xmlns:a16="http://schemas.microsoft.com/office/drawing/2014/main" id="{93C39BC2-07E5-EC41-A756-82C45504C772}"/>
                  </a:ext>
                </a:extLst>
              </p:cNvPr>
              <p:cNvSpPr/>
              <p:nvPr/>
            </p:nvSpPr>
            <p:spPr>
              <a:xfrm>
                <a:off x="5746424" y="3575373"/>
                <a:ext cx="711200" cy="711200"/>
              </a:xfrm>
              <a:prstGeom prst="ellipse">
                <a:avLst/>
              </a:prstGeom>
              <a:solidFill>
                <a:srgbClr val="F05C95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4" name="í$ľîḑe">
              <a:extLst>
                <a:ext uri="{FF2B5EF4-FFF2-40B4-BE49-F238E27FC236}">
                  <a16:creationId xmlns:a16="http://schemas.microsoft.com/office/drawing/2014/main" id="{0C5FDCE6-20BF-7448-852A-F0EFE6AB72C6}"/>
                </a:ext>
              </a:extLst>
            </p:cNvPr>
            <p:cNvSpPr txBox="1"/>
            <p:nvPr/>
          </p:nvSpPr>
          <p:spPr>
            <a:xfrm>
              <a:off x="4668314" y="5050856"/>
              <a:ext cx="2838436" cy="553356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noAutofit/>
            </a:bodyPr>
            <a:lstStyle>
              <a:defPPr>
                <a:defRPr lang="zh-CN"/>
              </a:defPPr>
              <a:lvl1pPr lvl="0" algn="ctr">
                <a:lnSpc>
                  <a:spcPct val="150000"/>
                </a:lnSpc>
                <a:defRPr sz="1400"/>
              </a:lvl1pPr>
            </a:lstStyle>
            <a:p>
              <a:pPr>
                <a:lnSpc>
                  <a:spcPct val="100000"/>
                </a:lnSpc>
              </a:pPr>
              <a:r>
                <a:rPr lang="zh-TW" altLang="en-US" sz="2800" b="1" dirty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請班代協助</a:t>
              </a:r>
              <a:endPara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2800" b="1" dirty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調查團體保單</a:t>
              </a:r>
              <a:endPara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endParaRPr>
            </a:p>
          </p:txBody>
        </p:sp>
      </p:grpSp>
      <p:grpSp>
        <p:nvGrpSpPr>
          <p:cNvPr id="28" name="组合 32">
            <a:extLst>
              <a:ext uri="{FF2B5EF4-FFF2-40B4-BE49-F238E27FC236}">
                <a16:creationId xmlns:a16="http://schemas.microsoft.com/office/drawing/2014/main" id="{224728D8-E808-1E4B-BAB7-AF0E2F393081}"/>
              </a:ext>
            </a:extLst>
          </p:cNvPr>
          <p:cNvGrpSpPr/>
          <p:nvPr/>
        </p:nvGrpSpPr>
        <p:grpSpPr>
          <a:xfrm>
            <a:off x="7986016" y="2773015"/>
            <a:ext cx="2941235" cy="1333957"/>
            <a:chOff x="8196977" y="4190286"/>
            <a:chExt cx="3149933" cy="1428609"/>
          </a:xfrm>
        </p:grpSpPr>
        <p:grpSp>
          <p:nvGrpSpPr>
            <p:cNvPr id="29" name="í$liḋe">
              <a:extLst>
                <a:ext uri="{FF2B5EF4-FFF2-40B4-BE49-F238E27FC236}">
                  <a16:creationId xmlns:a16="http://schemas.microsoft.com/office/drawing/2014/main" id="{3D3D860D-57B8-D74F-9770-EDC7620D4C51}"/>
                </a:ext>
              </a:extLst>
            </p:cNvPr>
            <p:cNvGrpSpPr/>
            <p:nvPr/>
          </p:nvGrpSpPr>
          <p:grpSpPr>
            <a:xfrm>
              <a:off x="8196977" y="4190286"/>
              <a:ext cx="3149933" cy="711200"/>
              <a:chOff x="4458918" y="3575373"/>
              <a:chExt cx="3274164" cy="711200"/>
            </a:xfrm>
          </p:grpSpPr>
          <p:cxnSp>
            <p:nvCxnSpPr>
              <p:cNvPr id="31" name="直接连接符 35">
                <a:extLst>
                  <a:ext uri="{FF2B5EF4-FFF2-40B4-BE49-F238E27FC236}">
                    <a16:creationId xmlns:a16="http://schemas.microsoft.com/office/drawing/2014/main" id="{D339547B-0417-2248-9FF7-84E0A186CEC3}"/>
                  </a:ext>
                </a:extLst>
              </p:cNvPr>
              <p:cNvCxnSpPr/>
              <p:nvPr/>
            </p:nvCxnSpPr>
            <p:spPr>
              <a:xfrm>
                <a:off x="4458918" y="3962242"/>
                <a:ext cx="3274164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iṡľîḋé">
                <a:extLst>
                  <a:ext uri="{FF2B5EF4-FFF2-40B4-BE49-F238E27FC236}">
                    <a16:creationId xmlns:a16="http://schemas.microsoft.com/office/drawing/2014/main" id="{77280FDC-02F1-6F48-B22A-D2F9A45315EF}"/>
                  </a:ext>
                </a:extLst>
              </p:cNvPr>
              <p:cNvSpPr/>
              <p:nvPr/>
            </p:nvSpPr>
            <p:spPr>
              <a:xfrm>
                <a:off x="5746424" y="3575373"/>
                <a:ext cx="711200" cy="711200"/>
              </a:xfrm>
              <a:prstGeom prst="ellipse">
                <a:avLst/>
              </a:prstGeom>
              <a:solidFill>
                <a:srgbClr val="AFB3FF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30" name="íš1iḍê">
              <a:extLst>
                <a:ext uri="{FF2B5EF4-FFF2-40B4-BE49-F238E27FC236}">
                  <a16:creationId xmlns:a16="http://schemas.microsoft.com/office/drawing/2014/main" id="{7F9EE5D2-8999-064F-84F3-EEE890376984}"/>
                </a:ext>
              </a:extLst>
            </p:cNvPr>
            <p:cNvSpPr txBox="1"/>
            <p:nvPr/>
          </p:nvSpPr>
          <p:spPr>
            <a:xfrm>
              <a:off x="8352725" y="5065539"/>
              <a:ext cx="2838436" cy="553356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noAutofit/>
            </a:bodyPr>
            <a:lstStyle>
              <a:defPPr>
                <a:defRPr lang="zh-CN"/>
              </a:defPPr>
              <a:lvl1pPr lvl="0" algn="ctr">
                <a:lnSpc>
                  <a:spcPct val="150000"/>
                </a:lnSpc>
                <a:defRPr sz="1400"/>
              </a:lvl1pPr>
            </a:lstStyle>
            <a:p>
              <a:pPr>
                <a:lnSpc>
                  <a:spcPct val="100000"/>
                </a:lnSpc>
              </a:pPr>
              <a:r>
                <a:rPr lang="zh-TW" altLang="en-US" sz="2800" b="1" dirty="0"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保費由本系支付</a:t>
              </a:r>
              <a:endPara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2400" b="1" dirty="0">
                  <a:solidFill>
                    <a:srgbClr val="8497D1"/>
                  </a:solidFill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如實習機構願意</a:t>
              </a:r>
              <a:endParaRPr lang="en-US" altLang="zh-TW" sz="2400" b="1" dirty="0">
                <a:solidFill>
                  <a:srgbClr val="8497D1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2400" b="1" dirty="0">
                  <a:solidFill>
                    <a:srgbClr val="8497D1"/>
                  </a:solidFill>
                  <a:latin typeface="Gen Jyuu Gothic P Medium" panose="020B0402020203020207" pitchFamily="34" charset="-120"/>
                  <a:ea typeface="Gen Jyuu Gothic P Medium" panose="020B0402020203020207" pitchFamily="34" charset="-120"/>
                  <a:cs typeface="Gen Jyuu Gothic P Medium" panose="020B0402020203020207" pitchFamily="34" charset="-120"/>
                </a:rPr>
                <a:t>提供加保者除外</a:t>
              </a:r>
              <a:endParaRPr lang="en-US" altLang="zh-TW" sz="2400" b="1" dirty="0">
                <a:solidFill>
                  <a:srgbClr val="8497D1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endParaRPr>
            </a:p>
          </p:txBody>
        </p: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id="{126BC173-1803-334A-A466-DB4A3BA2F117}"/>
              </a:ext>
            </a:extLst>
          </p:cNvPr>
          <p:cNvSpPr/>
          <p:nvPr/>
        </p:nvSpPr>
        <p:spPr>
          <a:xfrm>
            <a:off x="2534767" y="2920389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765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44F84CFD-2577-634B-A44F-998FEFBED81B}"/>
              </a:ext>
            </a:extLst>
          </p:cNvPr>
          <p:cNvSpPr/>
          <p:nvPr/>
        </p:nvSpPr>
        <p:spPr>
          <a:xfrm>
            <a:off x="5796634" y="2920389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765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E1F97F0A-58B7-7B48-B7B0-3AE41680DF56}"/>
              </a:ext>
            </a:extLst>
          </p:cNvPr>
          <p:cNvSpPr/>
          <p:nvPr/>
        </p:nvSpPr>
        <p:spPr>
          <a:xfrm>
            <a:off x="9234696" y="2923460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765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02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39AC0AD-14C6-4CD8-959C-9DCEC7459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4435DFD-2C89-456C-AFA5-B94DA90935B4}"/>
              </a:ext>
            </a:extLst>
          </p:cNvPr>
          <p:cNvSpPr/>
          <p:nvPr/>
        </p:nvSpPr>
        <p:spPr>
          <a:xfrm>
            <a:off x="885371" y="1299352"/>
            <a:ext cx="10421257" cy="4833843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06D5DCA2-F627-4308-80DA-EFE84F8E183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80407" y="1659764"/>
            <a:ext cx="5431173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6000" b="1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注意事項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266F629-F3F2-4299-84E9-F88D63F132DE}"/>
              </a:ext>
            </a:extLst>
          </p:cNvPr>
          <p:cNvGrpSpPr/>
          <p:nvPr/>
        </p:nvGrpSpPr>
        <p:grpSpPr>
          <a:xfrm>
            <a:off x="9701546" y="5479413"/>
            <a:ext cx="1031875" cy="282503"/>
            <a:chOff x="7172324" y="3380810"/>
            <a:chExt cx="1781176" cy="487644"/>
          </a:xfrm>
        </p:grpSpPr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6D01355A-2505-47B8-8DAB-C5433987B716}"/>
                </a:ext>
              </a:extLst>
            </p:cNvPr>
            <p:cNvSpPr/>
            <p:nvPr/>
          </p:nvSpPr>
          <p:spPr>
            <a:xfrm>
              <a:off x="7172326" y="3380810"/>
              <a:ext cx="1781174" cy="195263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6B2F945D-86F6-4F15-83D2-1C1A8581BCFE}"/>
                </a:ext>
              </a:extLst>
            </p:cNvPr>
            <p:cNvSpPr/>
            <p:nvPr/>
          </p:nvSpPr>
          <p:spPr>
            <a:xfrm>
              <a:off x="7172325" y="3524761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ADB018FA-E002-4641-8023-A87E30746C83}"/>
                </a:ext>
              </a:extLst>
            </p:cNvPr>
            <p:cNvSpPr/>
            <p:nvPr/>
          </p:nvSpPr>
          <p:spPr>
            <a:xfrm>
              <a:off x="7172324" y="3673192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矩形 11">
            <a:extLst>
              <a:ext uri="{FF2B5EF4-FFF2-40B4-BE49-F238E27FC236}">
                <a16:creationId xmlns:a16="http://schemas.microsoft.com/office/drawing/2014/main" id="{A8B1A627-48D0-2A40-9246-737F5CA0A41D}"/>
              </a:ext>
            </a:extLst>
          </p:cNvPr>
          <p:cNvSpPr/>
          <p:nvPr/>
        </p:nvSpPr>
        <p:spPr>
          <a:xfrm>
            <a:off x="4540120" y="694660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C9FD377-C426-0142-BD53-AE9C13970452}"/>
              </a:ext>
            </a:extLst>
          </p:cNvPr>
          <p:cNvSpPr txBox="1"/>
          <p:nvPr/>
        </p:nvSpPr>
        <p:spPr>
          <a:xfrm>
            <a:off x="2373259" y="3008436"/>
            <a:ext cx="3722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留意個人信箱、班</a:t>
            </a:r>
            <a:r>
              <a: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Line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群組與系網頁公告</a:t>
            </a:r>
            <a:endParaRPr lang="zh-CN" altLang="en-US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22" name="文本框 29">
            <a:extLst>
              <a:ext uri="{FF2B5EF4-FFF2-40B4-BE49-F238E27FC236}">
                <a16:creationId xmlns:a16="http://schemas.microsoft.com/office/drawing/2014/main" id="{703110A2-49A5-BA44-BA20-3F286B3FB6D0}"/>
              </a:ext>
            </a:extLst>
          </p:cNvPr>
          <p:cNvSpPr txBox="1"/>
          <p:nvPr/>
        </p:nvSpPr>
        <p:spPr>
          <a:xfrm>
            <a:off x="2434283" y="4305625"/>
            <a:ext cx="3722741" cy="927421"/>
          </a:xfrm>
          <a:prstGeom prst="rect">
            <a:avLst/>
          </a:prstGeom>
          <a:noFill/>
        </p:spPr>
        <p:txBody>
          <a:bodyPr wrap="square" lIns="65012" tIns="32506" rIns="65012" bIns="32506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請隨時向實習指導老師與系辦更新狀況</a:t>
            </a:r>
            <a:endParaRPr lang="zh-CN" altLang="en-US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23" name="圆角矩形 20">
            <a:extLst>
              <a:ext uri="{FF2B5EF4-FFF2-40B4-BE49-F238E27FC236}">
                <a16:creationId xmlns:a16="http://schemas.microsoft.com/office/drawing/2014/main" id="{C91D03CF-B15F-5C4D-B5A1-3D4CDB805014}"/>
              </a:ext>
            </a:extLst>
          </p:cNvPr>
          <p:cNvSpPr/>
          <p:nvPr/>
        </p:nvSpPr>
        <p:spPr>
          <a:xfrm>
            <a:off x="1581480" y="3017928"/>
            <a:ext cx="693719" cy="693719"/>
          </a:xfrm>
          <a:prstGeom prst="roundRect">
            <a:avLst>
              <a:gd name="adj" fmla="val 7971"/>
            </a:avLst>
          </a:prstGeom>
          <a:solidFill>
            <a:srgbClr val="FFE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4" name="圆角矩形 24">
            <a:extLst>
              <a:ext uri="{FF2B5EF4-FFF2-40B4-BE49-F238E27FC236}">
                <a16:creationId xmlns:a16="http://schemas.microsoft.com/office/drawing/2014/main" id="{A9448AB0-2182-E143-B1B2-3356A4F8628F}"/>
              </a:ext>
            </a:extLst>
          </p:cNvPr>
          <p:cNvSpPr/>
          <p:nvPr/>
        </p:nvSpPr>
        <p:spPr>
          <a:xfrm>
            <a:off x="1581480" y="4360922"/>
            <a:ext cx="693719" cy="693719"/>
          </a:xfrm>
          <a:prstGeom prst="roundRect">
            <a:avLst>
              <a:gd name="adj" fmla="val 7971"/>
            </a:avLst>
          </a:prstGeom>
          <a:solidFill>
            <a:srgbClr val="87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52CE63CB-E8D9-5A46-A5BE-E21DAB534860}"/>
              </a:ext>
            </a:extLst>
          </p:cNvPr>
          <p:cNvSpPr txBox="1"/>
          <p:nvPr/>
        </p:nvSpPr>
        <p:spPr>
          <a:xfrm>
            <a:off x="7272325" y="3110424"/>
            <a:ext cx="7197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本系</a:t>
            </a:r>
            <a:r>
              <a:rPr lang="zh-CN" altLang="en-US" sz="2800" b="1" dirty="0" smtClean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辦理</a:t>
            </a:r>
            <a:r>
              <a:rPr lang="zh-CN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實習</a:t>
            </a:r>
            <a:r>
              <a:rPr lang="zh-CN" altLang="en-US" sz="2800" b="1" dirty="0" smtClean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保險</a:t>
            </a:r>
            <a:r>
              <a:rPr lang="zh-TW" altLang="en-US" sz="2800" b="1" dirty="0" smtClean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時間</a:t>
            </a:r>
            <a:endParaRPr lang="zh-CN" altLang="en-US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26" name="文本框 29">
            <a:extLst>
              <a:ext uri="{FF2B5EF4-FFF2-40B4-BE49-F238E27FC236}">
                <a16:creationId xmlns:a16="http://schemas.microsoft.com/office/drawing/2014/main" id="{7863C686-D871-BA4E-A95E-6FD487E2A75D}"/>
              </a:ext>
            </a:extLst>
          </p:cNvPr>
          <p:cNvSpPr txBox="1"/>
          <p:nvPr/>
        </p:nvSpPr>
        <p:spPr>
          <a:xfrm>
            <a:off x="7282390" y="4474484"/>
            <a:ext cx="3722020" cy="496534"/>
          </a:xfrm>
          <a:prstGeom prst="rect">
            <a:avLst/>
          </a:prstGeom>
          <a:noFill/>
        </p:spPr>
        <p:txBody>
          <a:bodyPr wrap="none" lIns="65012" tIns="32506" rIns="65012" bIns="32506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請機構填寫實習評量表</a:t>
            </a:r>
            <a:endParaRPr lang="zh-CN" altLang="en-US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28" name="圆角矩形 24">
            <a:extLst>
              <a:ext uri="{FF2B5EF4-FFF2-40B4-BE49-F238E27FC236}">
                <a16:creationId xmlns:a16="http://schemas.microsoft.com/office/drawing/2014/main" id="{6BFBA752-3A74-E842-8EB1-42BB7B5E4B8C}"/>
              </a:ext>
            </a:extLst>
          </p:cNvPr>
          <p:cNvSpPr/>
          <p:nvPr/>
        </p:nvSpPr>
        <p:spPr>
          <a:xfrm>
            <a:off x="6475141" y="4357196"/>
            <a:ext cx="693719" cy="693719"/>
          </a:xfrm>
          <a:prstGeom prst="roundRect">
            <a:avLst>
              <a:gd name="adj" fmla="val 7971"/>
            </a:avLst>
          </a:prstGeom>
          <a:solidFill>
            <a:srgbClr val="F05C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04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9" name="圆角矩形 28">
            <a:extLst>
              <a:ext uri="{FF2B5EF4-FFF2-40B4-BE49-F238E27FC236}">
                <a16:creationId xmlns:a16="http://schemas.microsoft.com/office/drawing/2014/main" id="{E79955FA-561B-7D48-B94C-E51969CDC840}"/>
              </a:ext>
            </a:extLst>
          </p:cNvPr>
          <p:cNvSpPr/>
          <p:nvPr/>
        </p:nvSpPr>
        <p:spPr>
          <a:xfrm>
            <a:off x="6475140" y="3017928"/>
            <a:ext cx="693719" cy="693719"/>
          </a:xfrm>
          <a:prstGeom prst="roundRect">
            <a:avLst>
              <a:gd name="adj" fmla="val 7971"/>
            </a:avLst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107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39AC0AD-14C6-4CD8-959C-9DCEC7459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4435DFD-2C89-456C-AFA5-B94DA90935B4}"/>
              </a:ext>
            </a:extLst>
          </p:cNvPr>
          <p:cNvSpPr/>
          <p:nvPr/>
        </p:nvSpPr>
        <p:spPr>
          <a:xfrm>
            <a:off x="885371" y="1299352"/>
            <a:ext cx="10421257" cy="4833843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06D5DCA2-F627-4308-80DA-EFE84F8E183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80413" y="1678738"/>
            <a:ext cx="5431173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6000" b="1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注意事項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8B1A627-48D0-2A40-9246-737F5CA0A41D}"/>
              </a:ext>
            </a:extLst>
          </p:cNvPr>
          <p:cNvSpPr/>
          <p:nvPr/>
        </p:nvSpPr>
        <p:spPr>
          <a:xfrm>
            <a:off x="4540120" y="694660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19" name="文本框 29">
            <a:extLst>
              <a:ext uri="{FF2B5EF4-FFF2-40B4-BE49-F238E27FC236}">
                <a16:creationId xmlns:a16="http://schemas.microsoft.com/office/drawing/2014/main" id="{FFF1E4F1-56D5-3A4C-9721-85EC324E8C8B}"/>
              </a:ext>
            </a:extLst>
          </p:cNvPr>
          <p:cNvSpPr txBox="1"/>
          <p:nvPr/>
        </p:nvSpPr>
        <p:spPr>
          <a:xfrm>
            <a:off x="1932568" y="5062114"/>
            <a:ext cx="15032440" cy="496534"/>
          </a:xfrm>
          <a:prstGeom prst="rect">
            <a:avLst/>
          </a:prstGeom>
          <a:noFill/>
        </p:spPr>
        <p:txBody>
          <a:bodyPr wrap="square" lIns="65012" tIns="32506" rIns="65012" bIns="32506" rtlCol="0">
            <a:spAutoFit/>
          </a:bodyPr>
          <a:lstStyle/>
          <a:p>
            <a:r>
              <a:rPr lang="zh-TW" altLang="en-US" sz="2800" b="1" spc="-150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實習相關費用</a:t>
            </a:r>
            <a:r>
              <a:rPr lang="zh-TW" altLang="en-US" sz="2800" b="1" spc="-150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請自行與機構談妥，並確實告知實習指導老師。</a:t>
            </a:r>
            <a:endParaRPr lang="zh-CN" altLang="en-US" sz="2800" b="1" spc="-150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20" name="文本框 29">
            <a:extLst>
              <a:ext uri="{FF2B5EF4-FFF2-40B4-BE49-F238E27FC236}">
                <a16:creationId xmlns:a16="http://schemas.microsoft.com/office/drawing/2014/main" id="{BB4744D4-D35D-7544-B4F7-9210B45F7A00}"/>
              </a:ext>
            </a:extLst>
          </p:cNvPr>
          <p:cNvSpPr txBox="1"/>
          <p:nvPr/>
        </p:nvSpPr>
        <p:spPr>
          <a:xfrm>
            <a:off x="1932568" y="3527833"/>
            <a:ext cx="8326863" cy="1073423"/>
          </a:xfrm>
          <a:prstGeom prst="rect">
            <a:avLst/>
          </a:prstGeom>
          <a:noFill/>
        </p:spPr>
        <p:txBody>
          <a:bodyPr wrap="square" lIns="65012" tIns="32506" rIns="65012" bIns="32506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機構督導</a:t>
            </a:r>
            <a:r>
              <a: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50%+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本系評量</a:t>
            </a:r>
            <a:r>
              <a:rPr lang="en-US" altLang="zh-TW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50%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。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請依各組實習指導老師規定繳交實習作業。</a:t>
            </a:r>
            <a:endParaRPr lang="zh-CN" altLang="en-US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5D2F95D-CBEA-3247-A739-445F15E94CBD}"/>
              </a:ext>
            </a:extLst>
          </p:cNvPr>
          <p:cNvSpPr txBox="1"/>
          <p:nvPr/>
        </p:nvSpPr>
        <p:spPr>
          <a:xfrm>
            <a:off x="1878077" y="2751542"/>
            <a:ext cx="9567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實習評量：</a:t>
            </a:r>
          </a:p>
        </p:txBody>
      </p:sp>
      <p:sp>
        <p:nvSpPr>
          <p:cNvPr id="30" name="椭圆 10">
            <a:extLst>
              <a:ext uri="{FF2B5EF4-FFF2-40B4-BE49-F238E27FC236}">
                <a16:creationId xmlns:a16="http://schemas.microsoft.com/office/drawing/2014/main" id="{E834AAD8-6213-6F45-85B6-59124894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822" y="2717741"/>
            <a:ext cx="603076" cy="603080"/>
          </a:xfrm>
          <a:prstGeom prst="ellipse">
            <a:avLst/>
          </a:prstGeom>
          <a:solidFill>
            <a:srgbClr val="F05C95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圆角矩形 20">
            <a:extLst>
              <a:ext uri="{FF2B5EF4-FFF2-40B4-BE49-F238E27FC236}">
                <a16:creationId xmlns:a16="http://schemas.microsoft.com/office/drawing/2014/main" id="{E55180A2-094F-EF42-A3E1-3E371319E179}"/>
              </a:ext>
            </a:extLst>
          </p:cNvPr>
          <p:cNvSpPr/>
          <p:nvPr/>
        </p:nvSpPr>
        <p:spPr>
          <a:xfrm>
            <a:off x="1247059" y="3486343"/>
            <a:ext cx="551390" cy="551390"/>
          </a:xfrm>
          <a:prstGeom prst="roundRect">
            <a:avLst>
              <a:gd name="adj" fmla="val 7971"/>
            </a:avLst>
          </a:prstGeom>
          <a:solidFill>
            <a:srgbClr val="FFE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2" name="圆角矩形 24">
            <a:extLst>
              <a:ext uri="{FF2B5EF4-FFF2-40B4-BE49-F238E27FC236}">
                <a16:creationId xmlns:a16="http://schemas.microsoft.com/office/drawing/2014/main" id="{717B27A5-F741-C341-935D-C124F4CA4C06}"/>
              </a:ext>
            </a:extLst>
          </p:cNvPr>
          <p:cNvSpPr/>
          <p:nvPr/>
        </p:nvSpPr>
        <p:spPr>
          <a:xfrm>
            <a:off x="1252103" y="4070437"/>
            <a:ext cx="551390" cy="551390"/>
          </a:xfrm>
          <a:prstGeom prst="roundRect">
            <a:avLst>
              <a:gd name="adj" fmla="val 7971"/>
            </a:avLst>
          </a:prstGeom>
          <a:solidFill>
            <a:srgbClr val="87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4" name="椭圆 20">
            <a:extLst>
              <a:ext uri="{FF2B5EF4-FFF2-40B4-BE49-F238E27FC236}">
                <a16:creationId xmlns:a16="http://schemas.microsoft.com/office/drawing/2014/main" id="{F362275C-3871-A44C-9586-69CB35DD54D1}"/>
              </a:ext>
            </a:extLst>
          </p:cNvPr>
          <p:cNvSpPr/>
          <p:nvPr/>
        </p:nvSpPr>
        <p:spPr>
          <a:xfrm>
            <a:off x="1235698" y="5018281"/>
            <a:ext cx="584200" cy="584200"/>
          </a:xfrm>
          <a:prstGeom prst="ellipse">
            <a:avLst/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906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BC40804-9F65-44DD-8D8E-0AF96A692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grpSp>
        <p:nvGrpSpPr>
          <p:cNvPr id="54" name="组合 53">
            <a:extLst>
              <a:ext uri="{FF2B5EF4-FFF2-40B4-BE49-F238E27FC236}">
                <a16:creationId xmlns:a16="http://schemas.microsoft.com/office/drawing/2014/main" id="{352E875E-BEA3-44E0-B009-05CB6C20EB79}"/>
              </a:ext>
            </a:extLst>
          </p:cNvPr>
          <p:cNvGrpSpPr/>
          <p:nvPr/>
        </p:nvGrpSpPr>
        <p:grpSpPr>
          <a:xfrm>
            <a:off x="1003299" y="947151"/>
            <a:ext cx="10134601" cy="5009147"/>
            <a:chOff x="1003299" y="947151"/>
            <a:chExt cx="10134601" cy="5009147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8D45022-90FC-4FE5-B35C-26168CB4C2D6}"/>
                </a:ext>
              </a:extLst>
            </p:cNvPr>
            <p:cNvSpPr/>
            <p:nvPr/>
          </p:nvSpPr>
          <p:spPr>
            <a:xfrm>
              <a:off x="1409699" y="1371600"/>
              <a:ext cx="9728201" cy="45846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图文框 6">
              <a:extLst>
                <a:ext uri="{FF2B5EF4-FFF2-40B4-BE49-F238E27FC236}">
                  <a16:creationId xmlns:a16="http://schemas.microsoft.com/office/drawing/2014/main" id="{1A0CA7AE-0C8A-4767-BB39-D83B7871B629}"/>
                </a:ext>
              </a:extLst>
            </p:cNvPr>
            <p:cNvSpPr/>
            <p:nvPr/>
          </p:nvSpPr>
          <p:spPr>
            <a:xfrm>
              <a:off x="1003299" y="947151"/>
              <a:ext cx="9885507" cy="4778756"/>
            </a:xfrm>
            <a:prstGeom prst="frame">
              <a:avLst>
                <a:gd name="adj1" fmla="val 4873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标题 1">
            <a:extLst>
              <a:ext uri="{FF2B5EF4-FFF2-40B4-BE49-F238E27FC236}">
                <a16:creationId xmlns:a16="http://schemas.microsoft.com/office/drawing/2014/main" id="{6486B6D6-156E-4A61-8133-BFB2E501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756" y="3971614"/>
            <a:ext cx="6412451" cy="1325563"/>
          </a:xfrm>
        </p:spPr>
        <p:txBody>
          <a:bodyPr>
            <a:noAutofit/>
          </a:bodyPr>
          <a:lstStyle/>
          <a:p>
            <a:pPr algn="ctr"/>
            <a:r>
              <a:rPr lang="zh-CN" altLang="en-US" sz="7500" b="1" spc="600" dirty="0">
                <a:latin typeface="+mn-lt"/>
                <a:ea typeface="+mn-ea"/>
                <a:cs typeface="+mn-ea"/>
                <a:sym typeface="+mn-lt"/>
              </a:rPr>
              <a:t>謝謝！</a:t>
            </a:r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95C43DA9-83D7-4890-AFE5-7549EFE30400}"/>
              </a:ext>
            </a:extLst>
          </p:cNvPr>
          <p:cNvGrpSpPr/>
          <p:nvPr/>
        </p:nvGrpSpPr>
        <p:grpSpPr>
          <a:xfrm>
            <a:off x="5757861" y="4493143"/>
            <a:ext cx="1031875" cy="282503"/>
            <a:chOff x="7172324" y="3380810"/>
            <a:chExt cx="1781176" cy="487644"/>
          </a:xfrm>
        </p:grpSpPr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3D020553-85CD-441B-A8F7-AC94F0AE5A8C}"/>
                </a:ext>
              </a:extLst>
            </p:cNvPr>
            <p:cNvSpPr/>
            <p:nvPr/>
          </p:nvSpPr>
          <p:spPr>
            <a:xfrm>
              <a:off x="7172326" y="3380810"/>
              <a:ext cx="1781174" cy="195263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1E68270D-11FA-459C-A8F0-2F31492BC678}"/>
                </a:ext>
              </a:extLst>
            </p:cNvPr>
            <p:cNvSpPr/>
            <p:nvPr/>
          </p:nvSpPr>
          <p:spPr>
            <a:xfrm>
              <a:off x="7172325" y="3524761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38464562-3A41-408F-AD17-F0E3AB2BA2DE}"/>
                </a:ext>
              </a:extLst>
            </p:cNvPr>
            <p:cNvSpPr/>
            <p:nvPr/>
          </p:nvSpPr>
          <p:spPr>
            <a:xfrm>
              <a:off x="7172324" y="3673192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1" name="矩形 50">
            <a:extLst>
              <a:ext uri="{FF2B5EF4-FFF2-40B4-BE49-F238E27FC236}">
                <a16:creationId xmlns:a16="http://schemas.microsoft.com/office/drawing/2014/main" id="{30DE097E-A505-4AF8-8A8F-CCE50F2911ED}"/>
              </a:ext>
            </a:extLst>
          </p:cNvPr>
          <p:cNvSpPr/>
          <p:nvPr/>
        </p:nvSpPr>
        <p:spPr>
          <a:xfrm>
            <a:off x="2043793" y="2693354"/>
            <a:ext cx="81044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如有其他問題，請至系辦找陳玄惠助教討論</a:t>
            </a:r>
            <a:endParaRPr lang="en-US" altLang="zh-TW" sz="3200" b="1" dirty="0"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pPr algn="ctr"/>
            <a:r>
              <a:rPr lang="zh-TW" altLang="en-US" sz="32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或</a:t>
            </a:r>
            <a:r>
              <a:rPr lang="en-US" altLang="zh-TW" sz="32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E-mail</a:t>
            </a:r>
            <a:r>
              <a:rPr lang="zh-TW" altLang="en-US" sz="32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：</a:t>
            </a:r>
            <a:r>
              <a:rPr lang="en-US" altLang="zh-CN" sz="3200" b="1" dirty="0" err="1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hsuanhui@ntnu.edu.tw</a:t>
            </a:r>
            <a:endParaRPr lang="en-US" altLang="zh-CN" sz="3200" b="1" dirty="0"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7EF01DA-E98E-0347-A5FE-91C0DD50069F}"/>
              </a:ext>
            </a:extLst>
          </p:cNvPr>
          <p:cNvSpPr/>
          <p:nvPr/>
        </p:nvSpPr>
        <p:spPr>
          <a:xfrm>
            <a:off x="1712951" y="1853905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616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BC40804-9F65-44DD-8D8E-0AF96A692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grpSp>
        <p:nvGrpSpPr>
          <p:cNvPr id="54" name="组合 53">
            <a:extLst>
              <a:ext uri="{FF2B5EF4-FFF2-40B4-BE49-F238E27FC236}">
                <a16:creationId xmlns:a16="http://schemas.microsoft.com/office/drawing/2014/main" id="{352E875E-BEA3-44E0-B009-05CB6C20EB79}"/>
              </a:ext>
            </a:extLst>
          </p:cNvPr>
          <p:cNvGrpSpPr/>
          <p:nvPr/>
        </p:nvGrpSpPr>
        <p:grpSpPr>
          <a:xfrm>
            <a:off x="1003299" y="947151"/>
            <a:ext cx="10134601" cy="5009147"/>
            <a:chOff x="1003299" y="947151"/>
            <a:chExt cx="10134601" cy="5009147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8D45022-90FC-4FE5-B35C-26168CB4C2D6}"/>
                </a:ext>
              </a:extLst>
            </p:cNvPr>
            <p:cNvSpPr/>
            <p:nvPr/>
          </p:nvSpPr>
          <p:spPr>
            <a:xfrm>
              <a:off x="1409699" y="1371600"/>
              <a:ext cx="9728201" cy="45846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图文框 6">
              <a:extLst>
                <a:ext uri="{FF2B5EF4-FFF2-40B4-BE49-F238E27FC236}">
                  <a16:creationId xmlns:a16="http://schemas.microsoft.com/office/drawing/2014/main" id="{1A0CA7AE-0C8A-4767-BB39-D83B7871B629}"/>
                </a:ext>
              </a:extLst>
            </p:cNvPr>
            <p:cNvSpPr/>
            <p:nvPr/>
          </p:nvSpPr>
          <p:spPr>
            <a:xfrm>
              <a:off x="1003299" y="947151"/>
              <a:ext cx="9885507" cy="4778756"/>
            </a:xfrm>
            <a:prstGeom prst="frame">
              <a:avLst>
                <a:gd name="adj1" fmla="val 4873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标题 1">
            <a:extLst>
              <a:ext uri="{FF2B5EF4-FFF2-40B4-BE49-F238E27FC236}">
                <a16:creationId xmlns:a16="http://schemas.microsoft.com/office/drawing/2014/main" id="{6486B6D6-156E-4A61-8133-BFB2E501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537" y="2423163"/>
            <a:ext cx="6914045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CN" sz="5400" b="1" spc="600" dirty="0">
                <a:latin typeface="+mn-lt"/>
                <a:ea typeface="+mn-ea"/>
                <a:cs typeface="+mn-ea"/>
                <a:sym typeface="+mn-lt"/>
              </a:rPr>
              <a:t>Thank You</a:t>
            </a:r>
            <a:endParaRPr lang="zh-CN" altLang="en-US" sz="5400" b="1" spc="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7EF01DA-E98E-0347-A5FE-91C0DD50069F}"/>
              </a:ext>
            </a:extLst>
          </p:cNvPr>
          <p:cNvSpPr/>
          <p:nvPr/>
        </p:nvSpPr>
        <p:spPr>
          <a:xfrm>
            <a:off x="1712951" y="1853905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B5338C0-FF8D-B745-95A9-A73617C1C5ED}"/>
              </a:ext>
            </a:extLst>
          </p:cNvPr>
          <p:cNvSpPr/>
          <p:nvPr/>
        </p:nvSpPr>
        <p:spPr>
          <a:xfrm>
            <a:off x="3255247" y="3341494"/>
            <a:ext cx="72172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b="1" spc="600" dirty="0">
                <a:cs typeface="+mn-ea"/>
                <a:sym typeface="+mn-lt"/>
              </a:rPr>
              <a:t>For Joining!</a:t>
            </a:r>
            <a:endParaRPr lang="zh-TW" altLang="en-US" sz="5400" dirty="0"/>
          </a:p>
        </p:txBody>
      </p:sp>
      <p:grpSp>
        <p:nvGrpSpPr>
          <p:cNvPr id="15" name="组合 49">
            <a:extLst>
              <a:ext uri="{FF2B5EF4-FFF2-40B4-BE49-F238E27FC236}">
                <a16:creationId xmlns:a16="http://schemas.microsoft.com/office/drawing/2014/main" id="{0480C4F8-9A09-524E-AA78-B4DA111FF505}"/>
              </a:ext>
            </a:extLst>
          </p:cNvPr>
          <p:cNvGrpSpPr/>
          <p:nvPr/>
        </p:nvGrpSpPr>
        <p:grpSpPr>
          <a:xfrm>
            <a:off x="8811304" y="1974263"/>
            <a:ext cx="1031875" cy="282503"/>
            <a:chOff x="7172324" y="3380810"/>
            <a:chExt cx="1781176" cy="487644"/>
          </a:xfrm>
        </p:grpSpPr>
        <p:sp>
          <p:nvSpPr>
            <p:cNvPr id="16" name="任意多边形: 形状 46">
              <a:extLst>
                <a:ext uri="{FF2B5EF4-FFF2-40B4-BE49-F238E27FC236}">
                  <a16:creationId xmlns:a16="http://schemas.microsoft.com/office/drawing/2014/main" id="{E2F0CF5B-E087-7545-91A5-382A64F75F2D}"/>
                </a:ext>
              </a:extLst>
            </p:cNvPr>
            <p:cNvSpPr/>
            <p:nvPr/>
          </p:nvSpPr>
          <p:spPr>
            <a:xfrm>
              <a:off x="7172326" y="3380810"/>
              <a:ext cx="1781174" cy="195263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47">
              <a:extLst>
                <a:ext uri="{FF2B5EF4-FFF2-40B4-BE49-F238E27FC236}">
                  <a16:creationId xmlns:a16="http://schemas.microsoft.com/office/drawing/2014/main" id="{EE023537-93C9-E741-8163-7ECC6B57DC76}"/>
                </a:ext>
              </a:extLst>
            </p:cNvPr>
            <p:cNvSpPr/>
            <p:nvPr/>
          </p:nvSpPr>
          <p:spPr>
            <a:xfrm>
              <a:off x="7172325" y="3524761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任意多边形: 形状 48">
              <a:extLst>
                <a:ext uri="{FF2B5EF4-FFF2-40B4-BE49-F238E27FC236}">
                  <a16:creationId xmlns:a16="http://schemas.microsoft.com/office/drawing/2014/main" id="{E008A72B-DE60-1D43-8BAA-92844504A520}"/>
                </a:ext>
              </a:extLst>
            </p:cNvPr>
            <p:cNvSpPr/>
            <p:nvPr/>
          </p:nvSpPr>
          <p:spPr>
            <a:xfrm>
              <a:off x="7172324" y="3673192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33B39FA3-DD84-524A-B3E0-A476A11D739E}"/>
              </a:ext>
            </a:extLst>
          </p:cNvPr>
          <p:cNvSpPr/>
          <p:nvPr/>
        </p:nvSpPr>
        <p:spPr>
          <a:xfrm>
            <a:off x="1737476" y="4464149"/>
            <a:ext cx="8689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 spc="600" dirty="0">
                <a:cs typeface="+mn-ea"/>
                <a:sym typeface="+mn-lt"/>
              </a:rPr>
              <a:t>祝福同學們都順利找到合適的實習機構！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924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5C131D-234F-4EF1-BEFC-1A8CCB054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AA98BD04-2975-4363-B371-2FDA78F498BB}"/>
              </a:ext>
            </a:extLst>
          </p:cNvPr>
          <p:cNvSpPr/>
          <p:nvPr/>
        </p:nvSpPr>
        <p:spPr>
          <a:xfrm>
            <a:off x="603257" y="563262"/>
            <a:ext cx="10985486" cy="5727903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3EAD7845-4407-45EC-9A46-E01AE711271A}"/>
              </a:ext>
            </a:extLst>
          </p:cNvPr>
          <p:cNvSpPr>
            <a:spLocks noChangeArrowheads="1"/>
          </p:cNvSpPr>
          <p:nvPr/>
        </p:nvSpPr>
        <p:spPr bwMode="gray">
          <a:xfrm>
            <a:off x="855327" y="715730"/>
            <a:ext cx="390717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實習法規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1B7B0C66-789A-4999-8CDD-744001F058AE}"/>
              </a:ext>
            </a:extLst>
          </p:cNvPr>
          <p:cNvGrpSpPr/>
          <p:nvPr/>
        </p:nvGrpSpPr>
        <p:grpSpPr>
          <a:xfrm>
            <a:off x="2673752" y="877222"/>
            <a:ext cx="1043801" cy="285768"/>
            <a:chOff x="7172324" y="3380810"/>
            <a:chExt cx="1781176" cy="487644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D698E976-A49A-4147-8D8C-DCB66FFBAD53}"/>
                </a:ext>
              </a:extLst>
            </p:cNvPr>
            <p:cNvSpPr/>
            <p:nvPr/>
          </p:nvSpPr>
          <p:spPr>
            <a:xfrm>
              <a:off x="7172326" y="3380810"/>
              <a:ext cx="1781174" cy="195263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00E8BC8A-4B86-4CD8-BA59-3D5ECE98D074}"/>
                </a:ext>
              </a:extLst>
            </p:cNvPr>
            <p:cNvSpPr/>
            <p:nvPr/>
          </p:nvSpPr>
          <p:spPr>
            <a:xfrm>
              <a:off x="7172325" y="3524761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7C6F249D-B831-4A9F-9295-1C86542FAE92}"/>
                </a:ext>
              </a:extLst>
            </p:cNvPr>
            <p:cNvSpPr/>
            <p:nvPr/>
          </p:nvSpPr>
          <p:spPr>
            <a:xfrm>
              <a:off x="7172324" y="3673192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1" name="椭圆 20">
            <a:extLst>
              <a:ext uri="{FF2B5EF4-FFF2-40B4-BE49-F238E27FC236}">
                <a16:creationId xmlns:a16="http://schemas.microsoft.com/office/drawing/2014/main" id="{23A8BE3B-06D5-44DE-A1CD-04A6499E6801}"/>
              </a:ext>
            </a:extLst>
          </p:cNvPr>
          <p:cNvSpPr/>
          <p:nvPr/>
        </p:nvSpPr>
        <p:spPr>
          <a:xfrm>
            <a:off x="913070" y="1452973"/>
            <a:ext cx="584200" cy="584200"/>
          </a:xfrm>
          <a:prstGeom prst="ellipse">
            <a:avLst/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7B86CB55-9D8F-8041-B27E-7285A4E12698}"/>
              </a:ext>
            </a:extLst>
          </p:cNvPr>
          <p:cNvSpPr/>
          <p:nvPr/>
        </p:nvSpPr>
        <p:spPr>
          <a:xfrm>
            <a:off x="1497270" y="1481436"/>
            <a:ext cx="9164811" cy="453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依據本系實習辦法辦理：</a:t>
            </a:r>
            <a:endParaRPr lang="en-US" altLang="zh-TW" sz="1600" b="1" dirty="0">
              <a:solidFill>
                <a:srgbClr val="08192D"/>
              </a:solidFill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pPr algn="just">
              <a:lnSpc>
                <a:spcPct val="150000"/>
              </a:lnSpc>
            </a:pPr>
            <a:r>
              <a:rPr lang="zh-TW" altLang="en-US" sz="2000" b="1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一、實習目標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(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一</a:t>
            </a: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)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 本系碩士班、學士班之實習目標如下：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1.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認識社會教育與文化機構的現況與實務運作。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2.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瞭解學校理論與實務工作之關連。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3.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熟悉社會教育與文化機構人員之角色、執掌與工作內容。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4.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整合社會教育與文化機構相關理論知識、方法與技巧，以</a:t>
            </a:r>
            <a:r>
              <a:rPr lang="zh-TW" altLang="en-US" sz="24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應用於實務運作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過程。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5.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培育社會教育與文化機構相關工作之專業精神、倫理、態度與價值</a:t>
            </a:r>
            <a:r>
              <a:rPr lang="zh-TW" altLang="en-US" b="1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。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(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二</a:t>
            </a: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)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學士班加強增進學生對</a:t>
            </a:r>
            <a:r>
              <a:rPr lang="zh-TW" altLang="en-US" sz="24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自我的認識</a:t>
            </a:r>
            <a:r>
              <a:rPr lang="zh-TW" altLang="en-US" sz="2000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，</a:t>
            </a:r>
            <a:r>
              <a:rPr lang="zh-TW" altLang="en-US" sz="24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以利未來就業及升學之選擇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。</a:t>
            </a:r>
          </a:p>
          <a:p>
            <a:pPr algn="just">
              <a:lnSpc>
                <a:spcPct val="150000"/>
              </a:lnSpc>
            </a:pP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(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三</a:t>
            </a:r>
            <a:r>
              <a:rPr lang="en-US" altLang="zh-TW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)</a:t>
            </a:r>
            <a:r>
              <a:rPr lang="zh-TW" altLang="en-US" dirty="0">
                <a:solidFill>
                  <a:srgbClr val="08192D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碩士班著重實習經驗對於研究方向、修課之助益。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B0023851-7D36-2B48-BAF9-7A29BDBA8F34}"/>
              </a:ext>
            </a:extLst>
          </p:cNvPr>
          <p:cNvSpPr/>
          <p:nvPr/>
        </p:nvSpPr>
        <p:spPr>
          <a:xfrm>
            <a:off x="8224924" y="786953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2770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5C131D-234F-4EF1-BEFC-1A8CCB054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AA98BD04-2975-4363-B371-2FDA78F498BB}"/>
              </a:ext>
            </a:extLst>
          </p:cNvPr>
          <p:cNvSpPr/>
          <p:nvPr/>
        </p:nvSpPr>
        <p:spPr>
          <a:xfrm>
            <a:off x="609613" y="567724"/>
            <a:ext cx="10985486" cy="5727903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3EAD7845-4407-45EC-9A46-E01AE711271A}"/>
              </a:ext>
            </a:extLst>
          </p:cNvPr>
          <p:cNvSpPr>
            <a:spLocks noChangeArrowheads="1"/>
          </p:cNvSpPr>
          <p:nvPr/>
        </p:nvSpPr>
        <p:spPr bwMode="gray">
          <a:xfrm>
            <a:off x="855327" y="715730"/>
            <a:ext cx="4079530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實習時間與學分數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1B7B0C66-789A-4999-8CDD-744001F058AE}"/>
              </a:ext>
            </a:extLst>
          </p:cNvPr>
          <p:cNvGrpSpPr/>
          <p:nvPr/>
        </p:nvGrpSpPr>
        <p:grpSpPr>
          <a:xfrm>
            <a:off x="4313450" y="863601"/>
            <a:ext cx="1043801" cy="285768"/>
            <a:chOff x="7172324" y="3380810"/>
            <a:chExt cx="1781176" cy="487644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D698E976-A49A-4147-8D8C-DCB66FFBAD53}"/>
                </a:ext>
              </a:extLst>
            </p:cNvPr>
            <p:cNvSpPr/>
            <p:nvPr/>
          </p:nvSpPr>
          <p:spPr>
            <a:xfrm>
              <a:off x="7172326" y="3380810"/>
              <a:ext cx="1781174" cy="195263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00E8BC8A-4B86-4CD8-BA59-3D5ECE98D074}"/>
                </a:ext>
              </a:extLst>
            </p:cNvPr>
            <p:cNvSpPr/>
            <p:nvPr/>
          </p:nvSpPr>
          <p:spPr>
            <a:xfrm>
              <a:off x="7172325" y="3524761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7C6F249D-B831-4A9F-9295-1C86542FAE92}"/>
                </a:ext>
              </a:extLst>
            </p:cNvPr>
            <p:cNvSpPr/>
            <p:nvPr/>
          </p:nvSpPr>
          <p:spPr>
            <a:xfrm>
              <a:off x="7172324" y="3673192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10">
            <a:extLst>
              <a:ext uri="{FF2B5EF4-FFF2-40B4-BE49-F238E27FC236}">
                <a16:creationId xmlns:a16="http://schemas.microsoft.com/office/drawing/2014/main" id="{B2761DD6-7F69-4780-B3CD-D091E7E1261F}"/>
              </a:ext>
            </a:extLst>
          </p:cNvPr>
          <p:cNvSpPr/>
          <p:nvPr/>
        </p:nvSpPr>
        <p:spPr>
          <a:xfrm>
            <a:off x="2172017" y="2021481"/>
            <a:ext cx="7630889" cy="1306287"/>
          </a:xfrm>
          <a:prstGeom prst="roundRect">
            <a:avLst>
              <a:gd name="adj" fmla="val 9083"/>
            </a:avLst>
          </a:prstGeom>
          <a:noFill/>
          <a:ln>
            <a:solidFill>
              <a:srgbClr val="FFE0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zh-CN" altLang="en-US" sz="1355" dirty="0">
              <a:solidFill>
                <a:srgbClr val="080808"/>
              </a:solidFill>
              <a:cs typeface="+mn-ea"/>
              <a:sym typeface="+mn-lt"/>
            </a:endParaRPr>
          </a:p>
        </p:txBody>
      </p:sp>
      <p:sp>
        <p:nvSpPr>
          <p:cNvPr id="15" name="9">
            <a:extLst>
              <a:ext uri="{FF2B5EF4-FFF2-40B4-BE49-F238E27FC236}">
                <a16:creationId xmlns:a16="http://schemas.microsoft.com/office/drawing/2014/main" id="{480E566B-7210-45D1-BC35-6494929C7B20}"/>
              </a:ext>
            </a:extLst>
          </p:cNvPr>
          <p:cNvSpPr/>
          <p:nvPr/>
        </p:nvSpPr>
        <p:spPr>
          <a:xfrm>
            <a:off x="2708668" y="2370197"/>
            <a:ext cx="6464361" cy="580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實習課程</a:t>
            </a:r>
            <a:r>
              <a:rPr lang="zh-TW" altLang="en-US" sz="2400" b="1" u="sng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必修課</a:t>
            </a:r>
            <a:r>
              <a:rPr lang="en-US" altLang="zh-TW" sz="2400" b="1" u="sng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2</a:t>
            </a:r>
            <a:r>
              <a:rPr lang="zh-TW" altLang="en-US" sz="2400" b="1" u="sng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學分</a:t>
            </a: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，排訂為</a:t>
            </a:r>
            <a:r>
              <a:rPr lang="zh-TW" altLang="en-US" sz="24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學士班四年級</a:t>
            </a: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。</a:t>
            </a:r>
            <a:endParaRPr lang="en-US" altLang="zh-TW" sz="2400" dirty="0"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16" name="8">
            <a:extLst>
              <a:ext uri="{FF2B5EF4-FFF2-40B4-BE49-F238E27FC236}">
                <a16:creationId xmlns:a16="http://schemas.microsoft.com/office/drawing/2014/main" id="{95856B64-CE20-44C8-A4B7-59E6FBA306AB}"/>
              </a:ext>
            </a:extLst>
          </p:cNvPr>
          <p:cNvSpPr/>
          <p:nvPr/>
        </p:nvSpPr>
        <p:spPr>
          <a:xfrm>
            <a:off x="1718038" y="3805797"/>
            <a:ext cx="8788401" cy="1675078"/>
          </a:xfrm>
          <a:prstGeom prst="roundRect">
            <a:avLst>
              <a:gd name="adj" fmla="val 9083"/>
            </a:avLst>
          </a:prstGeom>
          <a:noFill/>
          <a:ln>
            <a:solidFill>
              <a:srgbClr val="87F5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zh-CN" altLang="en-US" sz="1355">
              <a:solidFill>
                <a:srgbClr val="080808"/>
              </a:solidFill>
              <a:cs typeface="+mn-ea"/>
              <a:sym typeface="+mn-lt"/>
            </a:endParaRPr>
          </a:p>
        </p:txBody>
      </p:sp>
      <p:sp>
        <p:nvSpPr>
          <p:cNvPr id="17" name="7">
            <a:extLst>
              <a:ext uri="{FF2B5EF4-FFF2-40B4-BE49-F238E27FC236}">
                <a16:creationId xmlns:a16="http://schemas.microsoft.com/office/drawing/2014/main" id="{9B403290-A911-4050-BF68-139CDFE7328B}"/>
              </a:ext>
            </a:extLst>
          </p:cNvPr>
          <p:cNvSpPr/>
          <p:nvPr/>
        </p:nvSpPr>
        <p:spPr>
          <a:xfrm>
            <a:off x="4313450" y="1781425"/>
            <a:ext cx="3279515" cy="462161"/>
          </a:xfrm>
          <a:prstGeom prst="roundRect">
            <a:avLst/>
          </a:prstGeom>
          <a:solidFill>
            <a:srgbClr val="FFE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182880" rtlCol="0" anchor="ctr"/>
          <a:lstStyle/>
          <a:p>
            <a:pPr algn="ctr" defTabSz="1449705">
              <a:lnSpc>
                <a:spcPct val="200000"/>
              </a:lnSpc>
            </a:pPr>
            <a:endParaRPr lang="zh-CN" altLang="en-US" sz="1200">
              <a:solidFill>
                <a:srgbClr val="080808"/>
              </a:solidFill>
              <a:cs typeface="+mn-ea"/>
              <a:sym typeface="+mn-lt"/>
            </a:endParaRPr>
          </a:p>
        </p:txBody>
      </p:sp>
      <p:sp>
        <p:nvSpPr>
          <p:cNvPr id="18" name="6">
            <a:extLst>
              <a:ext uri="{FF2B5EF4-FFF2-40B4-BE49-F238E27FC236}">
                <a16:creationId xmlns:a16="http://schemas.microsoft.com/office/drawing/2014/main" id="{3EB36701-5506-497D-859B-0C00AE5A12E2}"/>
              </a:ext>
            </a:extLst>
          </p:cNvPr>
          <p:cNvSpPr txBox="1"/>
          <p:nvPr/>
        </p:nvSpPr>
        <p:spPr>
          <a:xfrm>
            <a:off x="4544696" y="1767723"/>
            <a:ext cx="279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/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學士班</a:t>
            </a:r>
          </a:p>
        </p:txBody>
      </p:sp>
      <p:sp>
        <p:nvSpPr>
          <p:cNvPr id="19" name="5">
            <a:extLst>
              <a:ext uri="{FF2B5EF4-FFF2-40B4-BE49-F238E27FC236}">
                <a16:creationId xmlns:a16="http://schemas.microsoft.com/office/drawing/2014/main" id="{49C6DEE4-7E20-41F3-BCCE-68EE258422E1}"/>
              </a:ext>
            </a:extLst>
          </p:cNvPr>
          <p:cNvSpPr/>
          <p:nvPr/>
        </p:nvSpPr>
        <p:spPr>
          <a:xfrm>
            <a:off x="4313450" y="3638219"/>
            <a:ext cx="3279515" cy="462161"/>
          </a:xfrm>
          <a:prstGeom prst="roundRect">
            <a:avLst/>
          </a:prstGeom>
          <a:solidFill>
            <a:srgbClr val="87F5FA"/>
          </a:solidFill>
          <a:ln>
            <a:noFill/>
          </a:ln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22860" rIns="22860" bIns="22860" numCol="1" spcCol="1270" anchor="ctr" anchorCtr="0">
            <a:noAutofit/>
          </a:bodyPr>
          <a:lstStyle/>
          <a:p>
            <a:pPr algn="ctr" defTabSz="266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800">
              <a:solidFill>
                <a:srgbClr val="080808"/>
              </a:solidFill>
              <a:cs typeface="+mn-ea"/>
              <a:sym typeface="+mn-lt"/>
            </a:endParaRPr>
          </a:p>
        </p:txBody>
      </p:sp>
      <p:sp>
        <p:nvSpPr>
          <p:cNvPr id="20" name="4">
            <a:extLst>
              <a:ext uri="{FF2B5EF4-FFF2-40B4-BE49-F238E27FC236}">
                <a16:creationId xmlns:a16="http://schemas.microsoft.com/office/drawing/2014/main" id="{854C891D-A51A-4484-A90C-245D158294F5}"/>
              </a:ext>
            </a:extLst>
          </p:cNvPr>
          <p:cNvSpPr txBox="1"/>
          <p:nvPr/>
        </p:nvSpPr>
        <p:spPr>
          <a:xfrm>
            <a:off x="4544272" y="3621917"/>
            <a:ext cx="279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/>
            <a:r>
              <a:rPr lang="zh-CN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時數</a:t>
            </a:r>
          </a:p>
        </p:txBody>
      </p:sp>
      <p:sp>
        <p:nvSpPr>
          <p:cNvPr id="25" name="9">
            <a:extLst>
              <a:ext uri="{FF2B5EF4-FFF2-40B4-BE49-F238E27FC236}">
                <a16:creationId xmlns:a16="http://schemas.microsoft.com/office/drawing/2014/main" id="{B94C53AE-4E21-464C-B1A4-7BEAC81C0777}"/>
              </a:ext>
            </a:extLst>
          </p:cNvPr>
          <p:cNvSpPr/>
          <p:nvPr/>
        </p:nvSpPr>
        <p:spPr>
          <a:xfrm>
            <a:off x="2031399" y="4103570"/>
            <a:ext cx="8055941" cy="1134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於</a:t>
            </a:r>
            <a:r>
              <a:rPr lang="zh-TW" altLang="en-US" sz="24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暑假</a:t>
            </a: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進行實習</a:t>
            </a:r>
            <a:r>
              <a:rPr lang="zh-TW" altLang="en-US" sz="24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為原則</a:t>
            </a: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，於</a:t>
            </a:r>
            <a:r>
              <a:rPr lang="zh-TW" altLang="en-US" sz="24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同一機構</a:t>
            </a: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內實習至少</a:t>
            </a:r>
            <a:r>
              <a:rPr lang="en-US" altLang="zh-TW" sz="24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160</a:t>
            </a:r>
            <a:r>
              <a:rPr lang="zh-TW" altLang="en-US" sz="2400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小時</a:t>
            </a:r>
            <a:r>
              <a:rPr lang="zh-TW" altLang="en-US" sz="2400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。如實習機構另有規定，則由實習指導教師與實習機構洽商。 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F3BFCFE-A277-B64C-AEED-FB15BCBBE069}"/>
              </a:ext>
            </a:extLst>
          </p:cNvPr>
          <p:cNvSpPr/>
          <p:nvPr/>
        </p:nvSpPr>
        <p:spPr>
          <a:xfrm>
            <a:off x="8224924" y="786953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955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39AC0AD-14C6-4CD8-959C-9DCEC7459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4435DFD-2C89-456C-AFA5-B94DA90935B4}"/>
              </a:ext>
            </a:extLst>
          </p:cNvPr>
          <p:cNvSpPr/>
          <p:nvPr/>
        </p:nvSpPr>
        <p:spPr>
          <a:xfrm>
            <a:off x="2003368" y="1707270"/>
            <a:ext cx="8215085" cy="3439887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06D5DCA2-F627-4308-80DA-EFE84F8E183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95323" y="2269048"/>
            <a:ext cx="5431173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zh-CN" altLang="en-US" sz="6000" b="1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實習申請資格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266F629-F3F2-4299-84E9-F88D63F132DE}"/>
              </a:ext>
            </a:extLst>
          </p:cNvPr>
          <p:cNvGrpSpPr/>
          <p:nvPr/>
        </p:nvGrpSpPr>
        <p:grpSpPr>
          <a:xfrm>
            <a:off x="8677909" y="4392416"/>
            <a:ext cx="1031875" cy="282503"/>
            <a:chOff x="7172324" y="3380810"/>
            <a:chExt cx="1781176" cy="487644"/>
          </a:xfrm>
        </p:grpSpPr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6D01355A-2505-47B8-8DAB-C5433987B716}"/>
                </a:ext>
              </a:extLst>
            </p:cNvPr>
            <p:cNvSpPr/>
            <p:nvPr/>
          </p:nvSpPr>
          <p:spPr>
            <a:xfrm>
              <a:off x="7172326" y="3380810"/>
              <a:ext cx="1781174" cy="195263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6B2F945D-86F6-4F15-83D2-1C1A8581BCFE}"/>
                </a:ext>
              </a:extLst>
            </p:cNvPr>
            <p:cNvSpPr/>
            <p:nvPr/>
          </p:nvSpPr>
          <p:spPr>
            <a:xfrm>
              <a:off x="7172325" y="3524761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ADB018FA-E002-4641-8023-A87E30746C83}"/>
                </a:ext>
              </a:extLst>
            </p:cNvPr>
            <p:cNvSpPr/>
            <p:nvPr/>
          </p:nvSpPr>
          <p:spPr>
            <a:xfrm>
              <a:off x="7172324" y="3673192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810794B-10BD-044A-B1BB-710769F96BC9}"/>
              </a:ext>
            </a:extLst>
          </p:cNvPr>
          <p:cNvSpPr txBox="1"/>
          <p:nvPr/>
        </p:nvSpPr>
        <p:spPr>
          <a:xfrm>
            <a:off x="2512039" y="3219434"/>
            <a:ext cx="7197745" cy="925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TW" altLang="en-US" sz="2400" b="1" dirty="0">
                <a:solidFill>
                  <a:srgbClr val="08192D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學士班學生</a:t>
            </a:r>
            <a:r>
              <a:rPr lang="zh-TW" altLang="en-US" sz="3200" b="1" u="sng" dirty="0">
                <a:solidFill>
                  <a:srgbClr val="F05C95"/>
                </a:solidFill>
                <a:latin typeface="Gen Jyuu Gothic P Medium" panose="02020500000000000000" charset="-120"/>
                <a:ea typeface="Gen Jyuu Gothic P Medium" panose="02020500000000000000" charset="-120"/>
                <a:cs typeface="Gen Jyuu Gothic P Medium" panose="02020500000000000000" charset="-120"/>
              </a:rPr>
              <a:t>學籍為三年級以上</a:t>
            </a:r>
            <a:r>
              <a:rPr lang="zh-TW" altLang="en-US" sz="2400" b="1" dirty="0">
                <a:solidFill>
                  <a:srgbClr val="08192D"/>
                </a:solidFill>
                <a:latin typeface="Gen Jyuu Gothic P Medium" panose="02020500000000000000" charset="-120"/>
                <a:ea typeface="Gen Jyuu Gothic P Medium" panose="02020500000000000000" charset="-120"/>
                <a:cs typeface="Gen Jyuu Gothic P Medium" panose="02020500000000000000" charset="-120"/>
              </a:rPr>
              <a:t>，即可</a:t>
            </a:r>
            <a:r>
              <a:rPr lang="zh-TW" altLang="en-US" sz="2800" b="1" dirty="0">
                <a:solidFill>
                  <a:srgbClr val="08192D"/>
                </a:solidFill>
                <a:latin typeface="Gen Jyuu Gothic P Medium" panose="02020500000000000000" charset="-120"/>
                <a:ea typeface="Gen Jyuu Gothic P Medium" panose="02020500000000000000" charset="-120"/>
                <a:cs typeface="Gen Jyuu Gothic P Medium" panose="02020500000000000000" charset="-120"/>
              </a:rPr>
              <a:t>進行</a:t>
            </a:r>
            <a:r>
              <a:rPr lang="zh-TW" altLang="en-US" sz="2400" b="1" dirty="0">
                <a:solidFill>
                  <a:srgbClr val="08192D"/>
                </a:solidFill>
                <a:latin typeface="Gen Jyuu Gothic P Medium" panose="02020500000000000000" charset="-120"/>
                <a:ea typeface="Gen Jyuu Gothic P Medium" panose="02020500000000000000" charset="-120"/>
                <a:cs typeface="Gen Jyuu Gothic P Medium" panose="02020500000000000000" charset="-120"/>
              </a:rPr>
              <a:t>申請</a:t>
            </a:r>
            <a:r>
              <a:rPr lang="zh-TW" altLang="en-US" sz="2400" b="1" dirty="0">
                <a:solidFill>
                  <a:srgbClr val="08192D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。</a:t>
            </a:r>
            <a:endParaRPr lang="en-US" altLang="zh-TW" sz="2400" b="1" dirty="0">
              <a:solidFill>
                <a:srgbClr val="08192D"/>
              </a:solidFill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8B1A627-48D0-2A40-9246-737F5CA0A41D}"/>
              </a:ext>
            </a:extLst>
          </p:cNvPr>
          <p:cNvSpPr/>
          <p:nvPr/>
        </p:nvSpPr>
        <p:spPr>
          <a:xfrm>
            <a:off x="4540125" y="1062504"/>
            <a:ext cx="311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spc="300" dirty="0">
                <a:solidFill>
                  <a:srgbClr val="8497D1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cs typeface="+mn-ea"/>
                <a:sym typeface="+mn-lt"/>
              </a:rPr>
              <a:t>ＮＴＮＵ ＡＣＥ</a:t>
            </a:r>
            <a:endParaRPr lang="zh-CN" altLang="en-US" sz="2800" spc="300" dirty="0">
              <a:solidFill>
                <a:srgbClr val="8497D1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701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25C131D-234F-4EF1-BEFC-1A8CCB054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AA98BD04-2975-4363-B371-2FDA78F498BB}"/>
              </a:ext>
            </a:extLst>
          </p:cNvPr>
          <p:cNvSpPr/>
          <p:nvPr/>
        </p:nvSpPr>
        <p:spPr>
          <a:xfrm>
            <a:off x="609613" y="812470"/>
            <a:ext cx="10985486" cy="5233060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3EAD7845-4407-45EC-9A46-E01AE711271A}"/>
              </a:ext>
            </a:extLst>
          </p:cNvPr>
          <p:cNvSpPr>
            <a:spLocks noChangeArrowheads="1"/>
          </p:cNvSpPr>
          <p:nvPr/>
        </p:nvSpPr>
        <p:spPr bwMode="gray">
          <a:xfrm>
            <a:off x="855327" y="1005029"/>
            <a:ext cx="2870663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實習申請流程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1B7B0C66-789A-4999-8CDD-744001F058AE}"/>
              </a:ext>
            </a:extLst>
          </p:cNvPr>
          <p:cNvGrpSpPr/>
          <p:nvPr/>
        </p:nvGrpSpPr>
        <p:grpSpPr>
          <a:xfrm>
            <a:off x="3546464" y="1175174"/>
            <a:ext cx="1043801" cy="285768"/>
            <a:chOff x="7172324" y="3380810"/>
            <a:chExt cx="1781176" cy="487644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D698E976-A49A-4147-8D8C-DCB66FFBAD53}"/>
                </a:ext>
              </a:extLst>
            </p:cNvPr>
            <p:cNvSpPr/>
            <p:nvPr/>
          </p:nvSpPr>
          <p:spPr>
            <a:xfrm>
              <a:off x="7172326" y="3380810"/>
              <a:ext cx="1781174" cy="195263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00E8BC8A-4B86-4CD8-BA59-3D5ECE98D074}"/>
                </a:ext>
              </a:extLst>
            </p:cNvPr>
            <p:cNvSpPr/>
            <p:nvPr/>
          </p:nvSpPr>
          <p:spPr>
            <a:xfrm>
              <a:off x="7172325" y="3524761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7C6F249D-B831-4A9F-9295-1C86542FAE92}"/>
                </a:ext>
              </a:extLst>
            </p:cNvPr>
            <p:cNvSpPr/>
            <p:nvPr/>
          </p:nvSpPr>
          <p:spPr>
            <a:xfrm>
              <a:off x="7172324" y="3673192"/>
              <a:ext cx="1781175" cy="195262"/>
            </a:xfrm>
            <a:custGeom>
              <a:avLst/>
              <a:gdLst>
                <a:gd name="connsiteX0" fmla="*/ 0 w 1781175"/>
                <a:gd name="connsiteY0" fmla="*/ 347662 h 347662"/>
                <a:gd name="connsiteX1" fmla="*/ 357188 w 1781175"/>
                <a:gd name="connsiteY1" fmla="*/ 0 h 347662"/>
                <a:gd name="connsiteX2" fmla="*/ 714375 w 1781175"/>
                <a:gd name="connsiteY2" fmla="*/ 347662 h 347662"/>
                <a:gd name="connsiteX3" fmla="*/ 1066800 w 1781175"/>
                <a:gd name="connsiteY3" fmla="*/ 4762 h 347662"/>
                <a:gd name="connsiteX4" fmla="*/ 1423988 w 1781175"/>
                <a:gd name="connsiteY4" fmla="*/ 347662 h 347662"/>
                <a:gd name="connsiteX5" fmla="*/ 1781175 w 1781175"/>
                <a:gd name="connsiteY5" fmla="*/ 0 h 347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81175" h="347662">
                  <a:moveTo>
                    <a:pt x="0" y="347662"/>
                  </a:moveTo>
                  <a:lnTo>
                    <a:pt x="357188" y="0"/>
                  </a:lnTo>
                  <a:lnTo>
                    <a:pt x="714375" y="347662"/>
                  </a:lnTo>
                  <a:lnTo>
                    <a:pt x="1066800" y="4762"/>
                  </a:lnTo>
                  <a:lnTo>
                    <a:pt x="1423988" y="347662"/>
                  </a:lnTo>
                  <a:lnTo>
                    <a:pt x="1781175" y="0"/>
                  </a:lnTo>
                </a:path>
              </a:pathLst>
            </a:custGeom>
            <a:no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5" name="燕尾形箭头 2">
            <a:extLst>
              <a:ext uri="{FF2B5EF4-FFF2-40B4-BE49-F238E27FC236}">
                <a16:creationId xmlns:a16="http://schemas.microsoft.com/office/drawing/2014/main" id="{812FCCDA-DFC9-4277-AF20-3F363D83C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560" y="3291744"/>
            <a:ext cx="9751591" cy="437768"/>
          </a:xfrm>
          <a:prstGeom prst="notchedRightArrow">
            <a:avLst>
              <a:gd name="adj1" fmla="val 50000"/>
              <a:gd name="adj2" fmla="val 4990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椭圆 8">
            <a:extLst>
              <a:ext uri="{FF2B5EF4-FFF2-40B4-BE49-F238E27FC236}">
                <a16:creationId xmlns:a16="http://schemas.microsoft.com/office/drawing/2014/main" id="{05F7F0E6-9004-4C62-98B7-A94ED5715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195" y="3055019"/>
            <a:ext cx="782771" cy="782776"/>
          </a:xfrm>
          <a:prstGeom prst="ellipse">
            <a:avLst/>
          </a:prstGeom>
          <a:solidFill>
            <a:srgbClr val="87F5FA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椭圆 9">
            <a:extLst>
              <a:ext uri="{FF2B5EF4-FFF2-40B4-BE49-F238E27FC236}">
                <a16:creationId xmlns:a16="http://schemas.microsoft.com/office/drawing/2014/main" id="{0CA56ED6-D858-4F4E-AAB3-BD30D0BA4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307" y="3055019"/>
            <a:ext cx="782771" cy="782776"/>
          </a:xfrm>
          <a:prstGeom prst="ellipse">
            <a:avLst/>
          </a:prstGeom>
          <a:solidFill>
            <a:srgbClr val="AFB3FF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椭圆 10">
            <a:extLst>
              <a:ext uri="{FF2B5EF4-FFF2-40B4-BE49-F238E27FC236}">
                <a16:creationId xmlns:a16="http://schemas.microsoft.com/office/drawing/2014/main" id="{6E60CC89-1E43-4714-8291-E9BD8DAB3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924" y="3066728"/>
            <a:ext cx="782771" cy="782776"/>
          </a:xfrm>
          <a:prstGeom prst="ellipse">
            <a:avLst/>
          </a:prstGeom>
          <a:solidFill>
            <a:srgbClr val="F05C95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椭圆 11">
            <a:extLst>
              <a:ext uri="{FF2B5EF4-FFF2-40B4-BE49-F238E27FC236}">
                <a16:creationId xmlns:a16="http://schemas.microsoft.com/office/drawing/2014/main" id="{1DDF08AD-0D6C-4E56-8429-DD01F6A9C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09" y="3055019"/>
            <a:ext cx="782776" cy="782776"/>
          </a:xfrm>
          <a:prstGeom prst="ellipse">
            <a:avLst/>
          </a:prstGeom>
          <a:solidFill>
            <a:srgbClr val="FFE039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DCA92CA6-EEFE-564C-8CCE-D430E935E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251" y="4117080"/>
            <a:ext cx="1879692" cy="1138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繳交實習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lvl="0"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申請表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lvl="0"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給系辦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C9FF0CF-9C64-9F41-BC3C-28CAE77F4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943" y="4116577"/>
            <a:ext cx="1268019" cy="76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>
              <a:buNone/>
            </a:pPr>
            <a:r>
              <a:rPr lang="zh-TW" altLang="en-US" sz="2000" b="1" dirty="0" smtClean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公告各</a:t>
            </a: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組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指導老師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C40BA3F6-63F9-AB44-844A-9E682CDE6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04" y="4111352"/>
            <a:ext cx="1268019" cy="76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系網陸續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lvl="0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更新資料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B360B781-4AE0-E048-9EB2-C225637D6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095" y="4117080"/>
            <a:ext cx="1449358" cy="1138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繳交資料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lvl="0"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給指導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lvl="0"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老師審核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FE4E8515-A801-9F40-B266-135452B1D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434" y="4105630"/>
            <a:ext cx="1828345" cy="1138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>
              <a:buNone/>
            </a:pPr>
            <a:r>
              <a:rPr lang="zh-TW" altLang="en-US" sz="2000" b="1" dirty="0" smtClean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繳交實習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同意</a:t>
            </a:r>
            <a:r>
              <a:rPr lang="zh-TW" altLang="en-US" sz="2000" b="1" dirty="0" smtClean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書</a:t>
            </a:r>
            <a:endParaRPr lang="en-US" altLang="zh-TW" sz="2000" b="1" dirty="0" smtClean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algn="ctr">
              <a:buNone/>
            </a:pPr>
            <a:r>
              <a:rPr lang="zh-TW" altLang="en-US" sz="2000" b="1" dirty="0" smtClean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給系辦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D5AC94D5-A043-CD45-89FE-78155258C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519" y="4116577"/>
            <a:ext cx="1219879" cy="1138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由本系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algn="ctr">
              <a:buNone/>
            </a:pPr>
            <a:r>
              <a:rPr lang="zh-TW" altLang="en-US" sz="2000" b="1" dirty="0"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辦理保險</a:t>
            </a:r>
            <a:endParaRPr lang="en-US" altLang="zh-TW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algn="ctr"/>
            <a:endParaRPr lang="zh-TW" altLang="en-US" sz="2000" b="1" dirty="0"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42" name="椭圆 8">
            <a:extLst>
              <a:ext uri="{FF2B5EF4-FFF2-40B4-BE49-F238E27FC236}">
                <a16:creationId xmlns:a16="http://schemas.microsoft.com/office/drawing/2014/main" id="{DE3D7BDE-EAA1-8445-873A-4F4D480A4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305" y="3055278"/>
            <a:ext cx="782771" cy="782776"/>
          </a:xfrm>
          <a:prstGeom prst="ellipse">
            <a:avLst/>
          </a:prstGeom>
          <a:solidFill>
            <a:srgbClr val="87F5FA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" name="椭圆 11">
            <a:extLst>
              <a:ext uri="{FF2B5EF4-FFF2-40B4-BE49-F238E27FC236}">
                <a16:creationId xmlns:a16="http://schemas.microsoft.com/office/drawing/2014/main" id="{C30EEE38-4D40-6C42-B5C3-154685931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725" y="3055278"/>
            <a:ext cx="782776" cy="782776"/>
          </a:xfrm>
          <a:prstGeom prst="ellipse">
            <a:avLst/>
          </a:prstGeom>
          <a:solidFill>
            <a:srgbClr val="FFE039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4" name="6">
            <a:extLst>
              <a:ext uri="{FF2B5EF4-FFF2-40B4-BE49-F238E27FC236}">
                <a16:creationId xmlns:a16="http://schemas.microsoft.com/office/drawing/2014/main" id="{3C0C97CA-07D2-984B-AD48-5E0F13EECF8B}"/>
              </a:ext>
            </a:extLst>
          </p:cNvPr>
          <p:cNvSpPr txBox="1"/>
          <p:nvPr/>
        </p:nvSpPr>
        <p:spPr>
          <a:xfrm>
            <a:off x="1859371" y="3227283"/>
            <a:ext cx="762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3765"/>
            <a:r>
              <a:rPr lang="en-US" altLang="zh-CN" sz="2400" spc="-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</a:t>
            </a:r>
            <a:r>
              <a:rPr lang="zh-CN" altLang="en-US" sz="2400" spc="-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１</a:t>
            </a:r>
          </a:p>
        </p:txBody>
      </p:sp>
      <p:sp>
        <p:nvSpPr>
          <p:cNvPr id="45" name="6">
            <a:extLst>
              <a:ext uri="{FF2B5EF4-FFF2-40B4-BE49-F238E27FC236}">
                <a16:creationId xmlns:a16="http://schemas.microsoft.com/office/drawing/2014/main" id="{4471149E-6C57-D94B-A5CF-3D43DA43ED89}"/>
              </a:ext>
            </a:extLst>
          </p:cNvPr>
          <p:cNvSpPr txBox="1"/>
          <p:nvPr/>
        </p:nvSpPr>
        <p:spPr>
          <a:xfrm>
            <a:off x="3307144" y="3230547"/>
            <a:ext cx="762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/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6" name="6">
            <a:extLst>
              <a:ext uri="{FF2B5EF4-FFF2-40B4-BE49-F238E27FC236}">
                <a16:creationId xmlns:a16="http://schemas.microsoft.com/office/drawing/2014/main" id="{B1EB0354-E6B5-9E41-9E22-463D2F772B5D}"/>
              </a:ext>
            </a:extLst>
          </p:cNvPr>
          <p:cNvSpPr txBox="1"/>
          <p:nvPr/>
        </p:nvSpPr>
        <p:spPr>
          <a:xfrm>
            <a:off x="4895558" y="3247255"/>
            <a:ext cx="762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/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7" name="6">
            <a:extLst>
              <a:ext uri="{FF2B5EF4-FFF2-40B4-BE49-F238E27FC236}">
                <a16:creationId xmlns:a16="http://schemas.microsoft.com/office/drawing/2014/main" id="{B3DA7A3F-C183-5748-8EDC-CEEDF5696E93}"/>
              </a:ext>
            </a:extLst>
          </p:cNvPr>
          <p:cNvSpPr txBox="1"/>
          <p:nvPr/>
        </p:nvSpPr>
        <p:spPr>
          <a:xfrm>
            <a:off x="6544641" y="3226501"/>
            <a:ext cx="762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/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04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8" name="6">
            <a:extLst>
              <a:ext uri="{FF2B5EF4-FFF2-40B4-BE49-F238E27FC236}">
                <a16:creationId xmlns:a16="http://schemas.microsoft.com/office/drawing/2014/main" id="{B52A5356-E412-8B41-ACEE-2BB57C675EA4}"/>
              </a:ext>
            </a:extLst>
          </p:cNvPr>
          <p:cNvSpPr txBox="1"/>
          <p:nvPr/>
        </p:nvSpPr>
        <p:spPr>
          <a:xfrm>
            <a:off x="8112447" y="3229765"/>
            <a:ext cx="762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/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05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9" name="6">
            <a:extLst>
              <a:ext uri="{FF2B5EF4-FFF2-40B4-BE49-F238E27FC236}">
                <a16:creationId xmlns:a16="http://schemas.microsoft.com/office/drawing/2014/main" id="{9DBA29C3-3F61-C946-AFA3-2316107BC095}"/>
              </a:ext>
            </a:extLst>
          </p:cNvPr>
          <p:cNvSpPr txBox="1"/>
          <p:nvPr/>
        </p:nvSpPr>
        <p:spPr>
          <a:xfrm>
            <a:off x="9547326" y="3230498"/>
            <a:ext cx="762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/>
            <a:r>
              <a:rPr lang="en-US" altLang="zh-C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06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EEE7881E-A978-BD48-AE5E-0102FDEE9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896" y="2111927"/>
            <a:ext cx="1448400" cy="90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 algn="ctr">
              <a:buNone/>
            </a:pPr>
            <a:r>
              <a:rPr lang="en-US" altLang="zh-TW" sz="2400" b="1" dirty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112</a:t>
            </a:r>
            <a:r>
              <a:rPr lang="zh-CN" altLang="en-US" sz="2400" b="1" dirty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年</a:t>
            </a:r>
            <a:endParaRPr lang="en-US" altLang="zh-CN" sz="2400" b="1" dirty="0">
              <a:solidFill>
                <a:srgbClr val="F05C95"/>
              </a:solidFill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  <a:p>
            <a:pPr lvl="0" algn="ctr">
              <a:buNone/>
            </a:pPr>
            <a:r>
              <a:rPr lang="en-US" altLang="zh-TW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1</a:t>
            </a:r>
            <a:r>
              <a:rPr lang="zh-TW" altLang="en-US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月</a:t>
            </a:r>
            <a:r>
              <a:rPr lang="en-US" altLang="zh-TW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31</a:t>
            </a:r>
            <a:r>
              <a:rPr lang="zh-TW" altLang="en-US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前</a:t>
            </a:r>
            <a:endParaRPr lang="en-US" altLang="zh-TW" sz="2400" b="1" dirty="0">
              <a:solidFill>
                <a:srgbClr val="F05C95"/>
              </a:solidFill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67DD4718-1873-DA46-8155-44089DBBC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752" y="2547069"/>
            <a:ext cx="1448400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 algn="ctr">
              <a:buNone/>
            </a:pPr>
            <a:r>
              <a:rPr lang="en-US" altLang="zh-TW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2</a:t>
            </a:r>
            <a:r>
              <a:rPr lang="zh-CN" altLang="en-US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月</a:t>
            </a:r>
            <a:r>
              <a:rPr lang="en-US" altLang="zh-TW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22</a:t>
            </a:r>
            <a:r>
              <a:rPr lang="zh-TW" altLang="en-US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日</a:t>
            </a:r>
            <a:endParaRPr lang="en-US" altLang="zh-TW" sz="2400" b="1" dirty="0">
              <a:solidFill>
                <a:srgbClr val="F05C95"/>
              </a:solidFill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9979F686-69D8-744C-8663-171960B2C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0710" y="2508618"/>
            <a:ext cx="1448400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 algn="ctr">
              <a:buNone/>
            </a:pPr>
            <a:r>
              <a:rPr lang="en-US" altLang="zh-TW" sz="2400" b="1" dirty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3-4</a:t>
            </a:r>
            <a:r>
              <a:rPr lang="zh-TW" altLang="en-US" sz="2400" b="1" dirty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月底</a:t>
            </a:r>
            <a:endParaRPr lang="en-US" altLang="zh-TW" sz="2400" b="1" dirty="0">
              <a:solidFill>
                <a:srgbClr val="F05C95"/>
              </a:solidFill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2912C309-A60E-0744-B25D-DF4F764C2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4566" y="2521389"/>
            <a:ext cx="1448400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 algn="ctr">
              <a:buNone/>
            </a:pPr>
            <a:r>
              <a:rPr lang="en-US" altLang="zh-TW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5</a:t>
            </a:r>
            <a:r>
              <a:rPr lang="zh-TW" altLang="en-US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月</a:t>
            </a:r>
            <a:r>
              <a:rPr lang="en-US" altLang="zh-TW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26</a:t>
            </a:r>
            <a:r>
              <a:rPr lang="zh-TW" altLang="en-US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前</a:t>
            </a:r>
            <a:endParaRPr lang="en-US" altLang="zh-TW" sz="2400" b="1" dirty="0">
              <a:solidFill>
                <a:srgbClr val="F05C95"/>
              </a:solidFill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35526535-7696-1444-B9A5-BF8263309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9865" y="2482694"/>
            <a:ext cx="1688342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lvl="0" algn="ctr">
              <a:buNone/>
            </a:pPr>
            <a:r>
              <a:rPr lang="en-US" altLang="zh-TW" sz="2400" b="1" dirty="0" smtClean="0">
                <a:solidFill>
                  <a:srgbClr val="F05C95"/>
                </a:solidFill>
                <a:latin typeface="+mn-lt"/>
                <a:ea typeface="Gen Jyuu Gothic P Medium" panose="020B0402020203020207" pitchFamily="34" charset="-120"/>
                <a:cs typeface="Gen Jyuu Gothic P Medium" panose="020B0402020203020207" pitchFamily="34" charset="-120"/>
                <a:sym typeface="Arial" panose="020B0604020202020204" pitchFamily="34" charset="0"/>
              </a:rPr>
              <a:t>5/29-6/8</a:t>
            </a:r>
            <a:endParaRPr lang="en-US" altLang="zh-TW" sz="2400" b="1" dirty="0">
              <a:solidFill>
                <a:srgbClr val="F05C95"/>
              </a:solidFill>
              <a:latin typeface="+mn-lt"/>
              <a:ea typeface="Gen Jyuu Gothic P Medium" panose="020B0402020203020207" pitchFamily="34" charset="-120"/>
              <a:cs typeface="Gen Jyuu Gothic P Medium" panose="020B0402020203020207" pitchFamily="34" charset="-120"/>
              <a:sym typeface="Arial" panose="020B0604020202020204" pitchFamily="34" charset="0"/>
            </a:endParaRPr>
          </a:p>
        </p:txBody>
      </p:sp>
      <p:sp>
        <p:nvSpPr>
          <p:cNvPr id="55" name="文本框 37">
            <a:extLst>
              <a:ext uri="{FF2B5EF4-FFF2-40B4-BE49-F238E27FC236}">
                <a16:creationId xmlns:a16="http://schemas.microsoft.com/office/drawing/2014/main" id="{0B63FD9B-374C-F148-A895-8565D1771AC0}"/>
              </a:ext>
            </a:extLst>
          </p:cNvPr>
          <p:cNvSpPr txBox="1"/>
          <p:nvPr/>
        </p:nvSpPr>
        <p:spPr>
          <a:xfrm>
            <a:off x="6813594" y="66904"/>
            <a:ext cx="4818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0" b="1" i="0" u="none" strike="noStrike" kern="1200" cap="none" spc="600" normalizeH="0" baseline="0" noProof="0" dirty="0">
                <a:ln>
                  <a:noFill/>
                </a:ln>
                <a:solidFill>
                  <a:srgbClr val="AFB3FF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C</a:t>
            </a:r>
            <a:r>
              <a:rPr kumimoji="0" lang="en-US" altLang="zh-CN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ONTENT</a:t>
            </a:r>
            <a:endParaRPr kumimoji="0" lang="zh-CN" altLang="en-US" sz="4400" b="1" i="0" u="none" strike="noStrike" kern="1200" cap="none" spc="600" normalizeH="0" baseline="0" noProof="0" dirty="0">
              <a:ln>
                <a:noFill/>
              </a:ln>
              <a:solidFill>
                <a:srgbClr val="FFE039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623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2B0B211-654D-4362-A760-F0B1C7CA9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BFD49E82-25CC-46E0-8FD1-EBD801A3FF17}"/>
              </a:ext>
            </a:extLst>
          </p:cNvPr>
          <p:cNvSpPr/>
          <p:nvPr/>
        </p:nvSpPr>
        <p:spPr>
          <a:xfrm>
            <a:off x="609613" y="936025"/>
            <a:ext cx="10985486" cy="4999438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5FBC30C-403B-4E1A-BFE6-0A7C21EB5A54}"/>
              </a:ext>
            </a:extLst>
          </p:cNvPr>
          <p:cNvSpPr txBox="1"/>
          <p:nvPr/>
        </p:nvSpPr>
        <p:spPr>
          <a:xfrm>
            <a:off x="366479" y="1290002"/>
            <a:ext cx="347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步驟一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31581BED-84AF-D34F-ACD1-650BDA5E86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844" y="1351557"/>
            <a:ext cx="5586312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繳交實習申請表給系辦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2980E367-FA5F-2140-8B27-906903F2A238}"/>
              </a:ext>
            </a:extLst>
          </p:cNvPr>
          <p:cNvSpPr txBox="1"/>
          <p:nvPr/>
        </p:nvSpPr>
        <p:spPr>
          <a:xfrm>
            <a:off x="1689392" y="2571073"/>
            <a:ext cx="938500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電子檔請至</a:t>
            </a:r>
            <a:endParaRPr lang="en-US" altLang="zh-TW" sz="3600" b="1" dirty="0"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2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系網頁「服務資源」中表單下載→學士班</a:t>
            </a:r>
            <a:r>
              <a:rPr lang="zh-TW" altLang="en-US" sz="28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下方下載。</a:t>
            </a:r>
            <a:endParaRPr lang="en-US" altLang="zh-TW" sz="2800" b="1" dirty="0"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請於</a:t>
            </a:r>
            <a:r>
              <a:rPr lang="en-US" altLang="zh-TW" sz="36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112</a:t>
            </a:r>
            <a:r>
              <a:rPr lang="zh-TW" altLang="en-US" sz="36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年</a:t>
            </a:r>
            <a:r>
              <a:rPr lang="en-US" altLang="zh-TW" sz="3600" b="1" dirty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1</a:t>
            </a:r>
            <a:r>
              <a:rPr lang="zh-TW" altLang="en-US" sz="3600" b="1" dirty="0" smtClean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月</a:t>
            </a:r>
            <a:r>
              <a:rPr lang="en-US" altLang="zh-TW" sz="3600" b="1" dirty="0" smtClean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31</a:t>
            </a:r>
            <a:r>
              <a:rPr lang="zh-TW" altLang="en-US" sz="3600" b="1" dirty="0" smtClean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日</a:t>
            </a:r>
            <a:r>
              <a:rPr lang="en-US" altLang="zh-TW" sz="3600" b="1" dirty="0" smtClean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(</a:t>
            </a:r>
            <a:r>
              <a:rPr lang="zh-TW" altLang="en-US" sz="3600" b="1" dirty="0" smtClean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二</a:t>
            </a:r>
            <a:r>
              <a:rPr lang="en-US" altLang="zh-TW" sz="3600" b="1" dirty="0" smtClean="0">
                <a:solidFill>
                  <a:srgbClr val="F05C95"/>
                </a:solidFill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)</a:t>
            </a:r>
            <a:r>
              <a:rPr lang="zh-TW" altLang="en-US" sz="3200" b="1" dirty="0" smtClean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以前</a:t>
            </a:r>
            <a:r>
              <a:rPr lang="zh-TW" altLang="en-US" sz="32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繳交</a:t>
            </a:r>
            <a:r>
              <a:rPr lang="zh-TW" altLang="en-US" sz="28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，逾期不予受理。</a:t>
            </a:r>
            <a:endParaRPr lang="en-US" altLang="zh-TW" sz="2800" b="1" dirty="0"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28" name="椭圆 20">
            <a:extLst>
              <a:ext uri="{FF2B5EF4-FFF2-40B4-BE49-F238E27FC236}">
                <a16:creationId xmlns:a16="http://schemas.microsoft.com/office/drawing/2014/main" id="{35AAC0BF-1438-EE4D-A301-5AFF39649A0C}"/>
              </a:ext>
            </a:extLst>
          </p:cNvPr>
          <p:cNvSpPr/>
          <p:nvPr/>
        </p:nvSpPr>
        <p:spPr>
          <a:xfrm>
            <a:off x="1092486" y="2571073"/>
            <a:ext cx="584200" cy="584200"/>
          </a:xfrm>
          <a:prstGeom prst="ellipse">
            <a:avLst/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3" name="椭圆 8">
            <a:extLst>
              <a:ext uri="{FF2B5EF4-FFF2-40B4-BE49-F238E27FC236}">
                <a16:creationId xmlns:a16="http://schemas.microsoft.com/office/drawing/2014/main" id="{63408326-FDF0-1D45-9857-E7201EAC4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86" y="4303389"/>
            <a:ext cx="603076" cy="603080"/>
          </a:xfrm>
          <a:prstGeom prst="ellipse">
            <a:avLst/>
          </a:prstGeom>
          <a:solidFill>
            <a:srgbClr val="87F5FA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449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2B0B211-654D-4362-A760-F0B1C7CA9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BFD49E82-25CC-46E0-8FD1-EBD801A3FF17}"/>
              </a:ext>
            </a:extLst>
          </p:cNvPr>
          <p:cNvSpPr/>
          <p:nvPr/>
        </p:nvSpPr>
        <p:spPr>
          <a:xfrm>
            <a:off x="609613" y="936025"/>
            <a:ext cx="10985486" cy="4999438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5FBC30C-403B-4E1A-BFE6-0A7C21EB5A54}"/>
              </a:ext>
            </a:extLst>
          </p:cNvPr>
          <p:cNvSpPr txBox="1"/>
          <p:nvPr/>
        </p:nvSpPr>
        <p:spPr>
          <a:xfrm>
            <a:off x="366479" y="1290002"/>
            <a:ext cx="347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步驟二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31581BED-84AF-D34F-ACD1-650BDA5E86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844" y="1351557"/>
            <a:ext cx="5586312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確認實習指導老師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2980E367-FA5F-2140-8B27-906903F2A238}"/>
              </a:ext>
            </a:extLst>
          </p:cNvPr>
          <p:cNvSpPr txBox="1"/>
          <p:nvPr/>
        </p:nvSpPr>
        <p:spPr>
          <a:xfrm>
            <a:off x="1695562" y="2474975"/>
            <a:ext cx="95675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助教</a:t>
            </a:r>
            <a:r>
              <a:rPr lang="zh-TW" altLang="en-US" sz="32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依照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申請書</a:t>
            </a:r>
            <a:r>
              <a:rPr lang="zh-TW" altLang="en-US" sz="3600" b="1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第一志願機構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初步分類並規劃各組實習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指導老師，經師長們確認後公告於</a:t>
            </a:r>
            <a:r>
              <a:rPr lang="zh-TW" altLang="en-US" sz="3600" b="1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系網頁</a:t>
            </a:r>
            <a:r>
              <a:rPr lang="en-US" altLang="zh-TW" sz="32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(</a:t>
            </a:r>
            <a:r>
              <a:rPr lang="en-US" altLang="zh-TW" sz="3200" b="1" dirty="0" smtClean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111-2</a:t>
            </a:r>
            <a:r>
              <a:rPr lang="zh-TW" altLang="zh-TW" sz="32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開學時</a:t>
            </a:r>
            <a:r>
              <a:rPr lang="en-US" altLang="zh-TW" sz="32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)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。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C6ED7C69-271B-E745-A30B-DFF916F1B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86" y="2832664"/>
            <a:ext cx="603076" cy="603080"/>
          </a:xfrm>
          <a:prstGeom prst="ellipse">
            <a:avLst/>
          </a:prstGeom>
          <a:solidFill>
            <a:srgbClr val="87F5FA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77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2B0B211-654D-4362-A760-F0B1C7CA9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BFD49E82-25CC-46E0-8FD1-EBD801A3FF17}"/>
              </a:ext>
            </a:extLst>
          </p:cNvPr>
          <p:cNvSpPr/>
          <p:nvPr/>
        </p:nvSpPr>
        <p:spPr>
          <a:xfrm>
            <a:off x="609613" y="548640"/>
            <a:ext cx="10985486" cy="5584874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5FBC30C-403B-4E1A-BFE6-0A7C21EB5A54}"/>
              </a:ext>
            </a:extLst>
          </p:cNvPr>
          <p:cNvSpPr txBox="1"/>
          <p:nvPr/>
        </p:nvSpPr>
        <p:spPr>
          <a:xfrm>
            <a:off x="1092486" y="856322"/>
            <a:ext cx="347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步驟三</a:t>
            </a:r>
            <a:r>
              <a:rPr kumimoji="0" lang="zh-CN" altLang="en-US" sz="28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之一</a:t>
            </a:r>
            <a:endParaRPr kumimoji="0" lang="zh-CN" altLang="en-US" sz="4400" b="1" i="0" u="none" strike="noStrike" kern="1200" cap="none" spc="600" normalizeH="0" baseline="0" noProof="0" dirty="0">
              <a:ln>
                <a:noFill/>
              </a:ln>
              <a:solidFill>
                <a:srgbClr val="FFE039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31581BED-84AF-D34F-ACD1-650BDA5E86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10983" y="917877"/>
            <a:ext cx="5586312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繳交資料給老師審核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2980E367-FA5F-2140-8B27-906903F2A238}"/>
              </a:ext>
            </a:extLst>
          </p:cNvPr>
          <p:cNvSpPr txBox="1"/>
          <p:nvPr/>
        </p:nvSpPr>
        <p:spPr>
          <a:xfrm>
            <a:off x="1770185" y="1876070"/>
            <a:ext cx="9567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選擇實習機構：依</a:t>
            </a:r>
            <a:r>
              <a:rPr lang="zh-TW" altLang="en-US" sz="3200" b="1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實習機構規定</a:t>
            </a:r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準備申請資料</a:t>
            </a: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C6ED7C69-271B-E745-A30B-DFF916F1B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86" y="1835997"/>
            <a:ext cx="603076" cy="603080"/>
          </a:xfrm>
          <a:prstGeom prst="ellipse">
            <a:avLst/>
          </a:prstGeom>
          <a:solidFill>
            <a:srgbClr val="87F5FA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圆角矩形 28">
            <a:extLst>
              <a:ext uri="{FF2B5EF4-FFF2-40B4-BE49-F238E27FC236}">
                <a16:creationId xmlns:a16="http://schemas.microsoft.com/office/drawing/2014/main" id="{A945877C-918C-274D-9F06-44B536FFAA6F}"/>
              </a:ext>
            </a:extLst>
          </p:cNvPr>
          <p:cNvSpPr/>
          <p:nvPr/>
        </p:nvSpPr>
        <p:spPr>
          <a:xfrm>
            <a:off x="8486845" y="2691479"/>
            <a:ext cx="2420899" cy="1270008"/>
          </a:xfrm>
          <a:prstGeom prst="roundRect">
            <a:avLst>
              <a:gd name="adj" fmla="val 7971"/>
            </a:avLst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實習計畫書</a:t>
            </a:r>
          </a:p>
        </p:txBody>
      </p:sp>
      <p:sp>
        <p:nvSpPr>
          <p:cNvPr id="18" name="圆角矩形 24">
            <a:extLst>
              <a:ext uri="{FF2B5EF4-FFF2-40B4-BE49-F238E27FC236}">
                <a16:creationId xmlns:a16="http://schemas.microsoft.com/office/drawing/2014/main" id="{9E281B19-FB44-B049-A45A-F5B8DA2C4666}"/>
              </a:ext>
            </a:extLst>
          </p:cNvPr>
          <p:cNvSpPr/>
          <p:nvPr/>
        </p:nvSpPr>
        <p:spPr>
          <a:xfrm>
            <a:off x="5536286" y="2697085"/>
            <a:ext cx="2420899" cy="1270008"/>
          </a:xfrm>
          <a:prstGeom prst="roundRect">
            <a:avLst>
              <a:gd name="adj" fmla="val 7971"/>
            </a:avLst>
          </a:prstGeom>
          <a:solidFill>
            <a:srgbClr val="87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自傳</a:t>
            </a:r>
          </a:p>
        </p:txBody>
      </p:sp>
      <p:sp>
        <p:nvSpPr>
          <p:cNvPr id="19" name="圆角矩形 20">
            <a:extLst>
              <a:ext uri="{FF2B5EF4-FFF2-40B4-BE49-F238E27FC236}">
                <a16:creationId xmlns:a16="http://schemas.microsoft.com/office/drawing/2014/main" id="{948573AB-1BB7-4343-AF59-8B2680C1B846}"/>
              </a:ext>
            </a:extLst>
          </p:cNvPr>
          <p:cNvSpPr/>
          <p:nvPr/>
        </p:nvSpPr>
        <p:spPr>
          <a:xfrm>
            <a:off x="2657707" y="2691479"/>
            <a:ext cx="2420899" cy="1270008"/>
          </a:xfrm>
          <a:prstGeom prst="roundRect">
            <a:avLst>
              <a:gd name="adj" fmla="val 7971"/>
            </a:avLst>
          </a:prstGeom>
          <a:solidFill>
            <a:srgbClr val="FFE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履歷</a:t>
            </a: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6B84308-B587-6A47-A972-3A91376ABEE3}"/>
              </a:ext>
            </a:extLst>
          </p:cNvPr>
          <p:cNvSpPr txBox="1"/>
          <p:nvPr/>
        </p:nvSpPr>
        <p:spPr>
          <a:xfrm>
            <a:off x="1778586" y="2968430"/>
            <a:ext cx="759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如：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B9CC805-828D-484D-A56B-116CC829CDEF}"/>
              </a:ext>
            </a:extLst>
          </p:cNvPr>
          <p:cNvSpPr txBox="1"/>
          <p:nvPr/>
        </p:nvSpPr>
        <p:spPr>
          <a:xfrm>
            <a:off x="1778586" y="4242526"/>
            <a:ext cx="9567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於申請前，建議請先寄給實習老師審核過為佳。</a:t>
            </a:r>
            <a:endParaRPr lang="en-US" altLang="zh-TW" sz="2800" b="1" dirty="0"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23" name="椭圆 20">
            <a:extLst>
              <a:ext uri="{FF2B5EF4-FFF2-40B4-BE49-F238E27FC236}">
                <a16:creationId xmlns:a16="http://schemas.microsoft.com/office/drawing/2014/main" id="{83473109-C42B-F74F-B8EC-453E2DCF55F7}"/>
              </a:ext>
            </a:extLst>
          </p:cNvPr>
          <p:cNvSpPr/>
          <p:nvPr/>
        </p:nvSpPr>
        <p:spPr>
          <a:xfrm>
            <a:off x="1092486" y="4189016"/>
            <a:ext cx="584200" cy="584200"/>
          </a:xfrm>
          <a:prstGeom prst="ellipse">
            <a:avLst/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椭圆 10">
            <a:extLst>
              <a:ext uri="{FF2B5EF4-FFF2-40B4-BE49-F238E27FC236}">
                <a16:creationId xmlns:a16="http://schemas.microsoft.com/office/drawing/2014/main" id="{ABA067F9-64DE-C24A-949E-30820B5AE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87" y="5126451"/>
            <a:ext cx="603076" cy="603080"/>
          </a:xfrm>
          <a:prstGeom prst="ellipse">
            <a:avLst/>
          </a:prstGeom>
          <a:solidFill>
            <a:srgbClr val="F05C95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CF103049-AF9D-044E-A056-07EEFB481261}"/>
              </a:ext>
            </a:extLst>
          </p:cNvPr>
          <p:cNvSpPr txBox="1"/>
          <p:nvPr/>
        </p:nvSpPr>
        <p:spPr>
          <a:xfrm>
            <a:off x="1778586" y="5206311"/>
            <a:ext cx="9567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異動時：請通知助教。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13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2B0B211-654D-4362-A760-F0B1C7CA9B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8785" y="-2668785"/>
            <a:ext cx="6854430" cy="12191999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BFD49E82-25CC-46E0-8FD1-EBD801A3FF17}"/>
              </a:ext>
            </a:extLst>
          </p:cNvPr>
          <p:cNvSpPr/>
          <p:nvPr/>
        </p:nvSpPr>
        <p:spPr>
          <a:xfrm>
            <a:off x="609613" y="548640"/>
            <a:ext cx="10985486" cy="5584874"/>
          </a:xfrm>
          <a:prstGeom prst="rect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5FBC30C-403B-4E1A-BFE6-0A7C21EB5A54}"/>
              </a:ext>
            </a:extLst>
          </p:cNvPr>
          <p:cNvSpPr txBox="1"/>
          <p:nvPr/>
        </p:nvSpPr>
        <p:spPr>
          <a:xfrm>
            <a:off x="1092486" y="856322"/>
            <a:ext cx="3470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步驟三</a:t>
            </a:r>
            <a:r>
              <a:rPr kumimoji="0" lang="zh-CN" altLang="en-US" sz="2800" b="1" i="0" u="none" strike="noStrike" kern="1200" cap="none" spc="600" normalizeH="0" baseline="0" noProof="0" dirty="0">
                <a:ln>
                  <a:noFill/>
                </a:ln>
                <a:solidFill>
                  <a:srgbClr val="FFE039"/>
                </a:solidFill>
                <a:effectLst>
                  <a:outerShdw blurRad="38100" dist="38100" dir="2700000" sx="101000" sy="101000" algn="tl" rotWithShape="0">
                    <a:prstClr val="black">
                      <a:alpha val="78000"/>
                    </a:prstClr>
                  </a:outerShdw>
                </a:effectLst>
                <a:uLnTx/>
                <a:uFillTx/>
                <a:cs typeface="+mn-ea"/>
                <a:sym typeface="+mn-lt"/>
              </a:rPr>
              <a:t>之二</a:t>
            </a:r>
            <a:endParaRPr kumimoji="0" lang="zh-CN" altLang="en-US" sz="4400" b="1" i="0" u="none" strike="noStrike" kern="1200" cap="none" spc="600" normalizeH="0" baseline="0" noProof="0" dirty="0">
              <a:ln>
                <a:noFill/>
              </a:ln>
              <a:solidFill>
                <a:srgbClr val="FFE039"/>
              </a:solidFill>
              <a:effectLst>
                <a:outerShdw blurRad="38100" dist="38100" dir="2700000" sx="101000" sy="101000" algn="tl" rotWithShape="0">
                  <a:prstClr val="black">
                    <a:alpha val="78000"/>
                  </a:prstClr>
                </a:outerShdw>
              </a:effectLst>
              <a:uLnTx/>
              <a:uFillTx/>
              <a:cs typeface="+mn-ea"/>
              <a:sym typeface="+mn-lt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31581BED-84AF-D34F-ACD1-650BDA5E86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10983" y="917877"/>
            <a:ext cx="5586312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繳交資料給老師審核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2980E367-FA5F-2140-8B27-906903F2A238}"/>
              </a:ext>
            </a:extLst>
          </p:cNvPr>
          <p:cNvSpPr txBox="1"/>
          <p:nvPr/>
        </p:nvSpPr>
        <p:spPr>
          <a:xfrm>
            <a:off x="1861569" y="2020482"/>
            <a:ext cx="9567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如何改選：</a:t>
            </a:r>
          </a:p>
        </p:txBody>
      </p:sp>
      <p:sp>
        <p:nvSpPr>
          <p:cNvPr id="28" name="圆角矩形 20">
            <a:extLst>
              <a:ext uri="{FF2B5EF4-FFF2-40B4-BE49-F238E27FC236}">
                <a16:creationId xmlns:a16="http://schemas.microsoft.com/office/drawing/2014/main" id="{282E70A3-3105-434F-A1CC-1C04B886389A}"/>
              </a:ext>
            </a:extLst>
          </p:cNvPr>
          <p:cNvSpPr/>
          <p:nvPr/>
        </p:nvSpPr>
        <p:spPr>
          <a:xfrm>
            <a:off x="1092486" y="2837905"/>
            <a:ext cx="693719" cy="693719"/>
          </a:xfrm>
          <a:prstGeom prst="roundRect">
            <a:avLst>
              <a:gd name="adj" fmla="val 7971"/>
            </a:avLst>
          </a:prstGeom>
          <a:solidFill>
            <a:srgbClr val="FFE0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1" name="圆角矩形 24">
            <a:extLst>
              <a:ext uri="{FF2B5EF4-FFF2-40B4-BE49-F238E27FC236}">
                <a16:creationId xmlns:a16="http://schemas.microsoft.com/office/drawing/2014/main" id="{ED453998-867C-BB47-A3E3-565F9F50A25C}"/>
              </a:ext>
            </a:extLst>
          </p:cNvPr>
          <p:cNvSpPr/>
          <p:nvPr/>
        </p:nvSpPr>
        <p:spPr>
          <a:xfrm>
            <a:off x="1092486" y="3816451"/>
            <a:ext cx="693719" cy="693719"/>
          </a:xfrm>
          <a:prstGeom prst="roundRect">
            <a:avLst>
              <a:gd name="adj" fmla="val 7971"/>
            </a:avLst>
          </a:prstGeom>
          <a:solidFill>
            <a:srgbClr val="87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4" name="圆角矩形 28">
            <a:extLst>
              <a:ext uri="{FF2B5EF4-FFF2-40B4-BE49-F238E27FC236}">
                <a16:creationId xmlns:a16="http://schemas.microsoft.com/office/drawing/2014/main" id="{EDD07DC6-5D9E-6644-9937-19028671D611}"/>
              </a:ext>
            </a:extLst>
          </p:cNvPr>
          <p:cNvSpPr/>
          <p:nvPr/>
        </p:nvSpPr>
        <p:spPr>
          <a:xfrm>
            <a:off x="1092486" y="4800714"/>
            <a:ext cx="693719" cy="693719"/>
          </a:xfrm>
          <a:prstGeom prst="roundRect">
            <a:avLst>
              <a:gd name="adj" fmla="val 7971"/>
            </a:avLst>
          </a:prstGeom>
          <a:solidFill>
            <a:srgbClr val="AFB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35" name="椭圆 10">
            <a:extLst>
              <a:ext uri="{FF2B5EF4-FFF2-40B4-BE49-F238E27FC236}">
                <a16:creationId xmlns:a16="http://schemas.microsoft.com/office/drawing/2014/main" id="{10A23E1C-6F7B-5240-AD04-D993852BF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993" y="1956218"/>
            <a:ext cx="603076" cy="603080"/>
          </a:xfrm>
          <a:prstGeom prst="ellipse">
            <a:avLst/>
          </a:prstGeom>
          <a:solidFill>
            <a:srgbClr val="F05C95"/>
          </a:solidFill>
          <a:ln>
            <a:noFill/>
          </a:ln>
        </p:spPr>
        <p:txBody>
          <a:bodyPr lIns="91407" tIns="45704" rIns="91407" bIns="4570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B822133C-20A3-A644-A0C8-F6AE8566B0C9}"/>
              </a:ext>
            </a:extLst>
          </p:cNvPr>
          <p:cNvSpPr txBox="1"/>
          <p:nvPr/>
        </p:nvSpPr>
        <p:spPr>
          <a:xfrm>
            <a:off x="1861569" y="2923595"/>
            <a:ext cx="9139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800" b="1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須先獲得實習指導老師同意並確認機構符合本系實習性質。</a:t>
            </a:r>
            <a:endParaRPr lang="en-US" altLang="zh-TW" sz="2800" b="1" dirty="0">
              <a:solidFill>
                <a:srgbClr val="F05C95"/>
              </a:solidFill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09BFF52B-AB6D-6D42-94B1-7792C76020D4}"/>
              </a:ext>
            </a:extLst>
          </p:cNvPr>
          <p:cNvSpPr txBox="1"/>
          <p:nvPr/>
        </p:nvSpPr>
        <p:spPr>
          <a:xfrm>
            <a:off x="1870786" y="3901700"/>
            <a:ext cx="8463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於實習指導老師同意改選後，請通知助教。</a:t>
            </a:r>
            <a:endParaRPr lang="en-US" altLang="zh-TW" sz="2800" b="1" dirty="0"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DD96A3DD-E5CB-7645-9E13-48E34690157E}"/>
              </a:ext>
            </a:extLst>
          </p:cNvPr>
          <p:cNvSpPr txBox="1"/>
          <p:nvPr/>
        </p:nvSpPr>
        <p:spPr>
          <a:xfrm>
            <a:off x="1861569" y="4879805"/>
            <a:ext cx="8463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800" b="1" dirty="0"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若因故更改實習機構，</a:t>
            </a:r>
            <a:r>
              <a:rPr lang="zh-TW" altLang="en-US" sz="2800" b="1" dirty="0">
                <a:solidFill>
                  <a:srgbClr val="F05C95"/>
                </a:solidFill>
                <a:latin typeface="Gen Jyuu Gothic P Medium" panose="020B0402020203020207" pitchFamily="34" charset="-120"/>
                <a:ea typeface="Gen Jyuu Gothic P Medium" panose="020B0402020203020207" pitchFamily="34" charset="-120"/>
                <a:cs typeface="Gen Jyuu Gothic P Medium" panose="020B0402020203020207" pitchFamily="34" charset="-120"/>
              </a:rPr>
              <a:t>實習指導老師將不予更動。</a:t>
            </a:r>
            <a:endParaRPr lang="en-US" altLang="zh-TW" sz="2800" b="1" dirty="0">
              <a:solidFill>
                <a:srgbClr val="F05C95"/>
              </a:solidFill>
              <a:latin typeface="Gen Jyuu Gothic P Medium" panose="020B0402020203020207" pitchFamily="34" charset="-120"/>
              <a:ea typeface="Gen Jyuu Gothic P Medium" panose="020B0402020203020207" pitchFamily="34" charset="-120"/>
              <a:cs typeface="Gen Jyuu Gothic P Medium" panose="020B0402020203020207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208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arp dir="in"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工作汇报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erhfwbz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767</Words>
  <Application>Microsoft Office PowerPoint</Application>
  <PresentationFormat>寬螢幕</PresentationFormat>
  <Paragraphs>149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等线</vt:lpstr>
      <vt:lpstr>Gen Jyuu Gothic P Medium</vt:lpstr>
      <vt:lpstr>微软雅黑</vt:lpstr>
      <vt:lpstr>宋体</vt:lpstr>
      <vt:lpstr>Arial</vt:lpstr>
      <vt:lpstr>Calibri</vt:lpstr>
      <vt:lpstr>第一PPT，www.1ppt.com</vt:lpstr>
      <vt:lpstr>自定义设计方案</vt:lpstr>
      <vt:lpstr>112年度大學部實習說明會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謝謝！</vt:lpstr>
      <vt:lpstr>Thank You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孟菲斯工作汇报</dc:title>
  <dc:creator>第一PPT</dc:creator>
  <cp:keywords>www.1ppt.com</cp:keywords>
  <dc:description>www.1ppt.com</dc:description>
  <cp:lastModifiedBy>Windows 使用者</cp:lastModifiedBy>
  <cp:revision>52</cp:revision>
  <dcterms:created xsi:type="dcterms:W3CDTF">2019-06-04T02:52:53Z</dcterms:created>
  <dcterms:modified xsi:type="dcterms:W3CDTF">2022-12-08T01:30:49Z</dcterms:modified>
</cp:coreProperties>
</file>